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8"/>
  </p:notesMasterIdLst>
  <p:handoutMasterIdLst>
    <p:handoutMasterId r:id="rId29"/>
  </p:handoutMasterIdLst>
  <p:sldIdLst>
    <p:sldId id="268" r:id="rId10"/>
    <p:sldId id="266" r:id="rId11"/>
    <p:sldId id="285" r:id="rId12"/>
    <p:sldId id="284" r:id="rId13"/>
    <p:sldId id="271" r:id="rId14"/>
    <p:sldId id="265" r:id="rId15"/>
    <p:sldId id="269" r:id="rId16"/>
    <p:sldId id="272" r:id="rId17"/>
    <p:sldId id="274" r:id="rId18"/>
    <p:sldId id="276" r:id="rId19"/>
    <p:sldId id="279" r:id="rId20"/>
    <p:sldId id="280" r:id="rId21"/>
    <p:sldId id="275" r:id="rId22"/>
    <p:sldId id="281" r:id="rId23"/>
    <p:sldId id="282" r:id="rId24"/>
    <p:sldId id="283" r:id="rId25"/>
    <p:sldId id="277" r:id="rId26"/>
    <p:sldId id="27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92060" autoAdjust="0"/>
  </p:normalViewPr>
  <p:slideViewPr>
    <p:cSldViewPr snapToGrid="0">
      <p:cViewPr varScale="1">
        <p:scale>
          <a:sx n="107" d="100"/>
          <a:sy n="107" d="100"/>
        </p:scale>
        <p:origin x="2034"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29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10/15/2018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10/15/2018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accent1"/>
                </a:solidFill>
              </a:rPr>
              <a:t>Communicate an inspirational vision. </a:t>
            </a:r>
          </a:p>
          <a:p>
            <a:pPr>
              <a:spcAft>
                <a:spcPts val="0"/>
              </a:spcAft>
            </a:pPr>
            <a:r>
              <a:rPr lang="en-US" dirty="0" smtClean="0"/>
              <a:t>This vision should align with the strategy and the growth gap; it should be</a:t>
            </a:r>
          </a:p>
          <a:p>
            <a:pPr>
              <a:spcAft>
                <a:spcPts val="0"/>
              </a:spcAft>
            </a:pPr>
            <a:r>
              <a:rPr lang="en-US" dirty="0" smtClean="0"/>
              <a:t>understandable by all and should set out a clear path to enable employees to contribute. Use the opportunity to introduce a common innovation language to foster a wide dialogue and facilitate joint learning and sharing. </a:t>
            </a:r>
            <a:br>
              <a:rPr lang="en-US" dirty="0" smtClean="0"/>
            </a:br>
            <a:r>
              <a:rPr lang="en-US" dirty="0" smtClean="0"/>
              <a:t> </a:t>
            </a:r>
          </a:p>
          <a:p>
            <a:r>
              <a:rPr lang="en-US" b="1" dirty="0" smtClean="0">
                <a:solidFill>
                  <a:schemeClr val="accent1"/>
                </a:solidFill>
              </a:rPr>
              <a:t>Set a clear objective for innovation-led growth.</a:t>
            </a:r>
          </a:p>
          <a:p>
            <a:r>
              <a:rPr lang="en-US" dirty="0" smtClean="0"/>
              <a:t>Quantify the vision into an unambiguous goal that sets the amount of innovation required to meet your overall performance goals. This innovation goal must be substantial  to prompt action. If there is no gap, you may want to revisit  business goals. Determine if your current innovation investments are substantial enough to fill the growth gap. Be sure to account for failing or underperforming innovation investments, which many companies unknowingly overlook.</a:t>
            </a:r>
          </a:p>
          <a:p>
            <a:endParaRPr lang="en-US" dirty="0" smtClean="0"/>
          </a:p>
          <a:p>
            <a:r>
              <a:rPr lang="en-US" b="1" dirty="0" smtClean="0"/>
              <a:t>Align leadership around the criticality of innovation.</a:t>
            </a:r>
          </a:p>
          <a:p>
            <a:pPr>
              <a:spcAft>
                <a:spcPts val="0"/>
              </a:spcAft>
            </a:pPr>
            <a:r>
              <a:rPr lang="en-US" dirty="0" smtClean="0"/>
              <a:t>Secure a commitment from senior leaders that they will take action. Allocate targets for growth from innovation to business units. Include these targets in strategic planning and budgeting, as well as in performance appraisals. Translate the allocated targets per business unit in the right mix of financial</a:t>
            </a:r>
          </a:p>
          <a:p>
            <a:pPr>
              <a:spcAft>
                <a:spcPts val="0"/>
              </a:spcAft>
            </a:pPr>
            <a:r>
              <a:rPr lang="en-US" dirty="0" smtClean="0"/>
              <a:t>and nonfinancial metrics and cascade them throughout </a:t>
            </a:r>
            <a:r>
              <a:rPr lang="en-US" dirty="0" err="1" smtClean="0"/>
              <a:t>theorganization</a:t>
            </a:r>
            <a:r>
              <a:rPr lang="en-US" dirty="0" smtClean="0"/>
              <a:t>.</a:t>
            </a:r>
            <a:endParaRPr lang="en-US" b="1" dirty="0" smtClean="0">
              <a:solidFill>
                <a:schemeClr val="accent1"/>
              </a:solidFill>
            </a:endParaRPr>
          </a:p>
          <a:p>
            <a:endParaRPr lang="en-US" dirty="0"/>
          </a:p>
        </p:txBody>
      </p:sp>
    </p:spTree>
    <p:extLst>
      <p:ext uri="{BB962C8B-B14F-4D97-AF65-F5344CB8AC3E}">
        <p14:creationId xmlns:p14="http://schemas.microsoft.com/office/powerpoint/2010/main" val="361881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1.  Make sure you are clear on the innovation themes you are pursuing. A combination of market intelligence and</a:t>
            </a:r>
          </a:p>
          <a:p>
            <a:r>
              <a:rPr lang="en-US" sz="1200" kern="1200" dirty="0" smtClean="0">
                <a:solidFill>
                  <a:schemeClr val="tx1"/>
                </a:solidFill>
                <a:latin typeface="+mn-lt"/>
                <a:ea typeface="+mn-ea"/>
                <a:cs typeface="+mn-cs"/>
              </a:rPr>
              <a:t>scenario analysis will yield a selection of innovation themes. Invest in these through R&amp;D, capability-building initiatives, </a:t>
            </a:r>
          </a:p>
          <a:p>
            <a:r>
              <a:rPr lang="en-US" sz="1200" kern="1200" dirty="0" smtClean="0">
                <a:solidFill>
                  <a:schemeClr val="tx1"/>
                </a:solidFill>
                <a:latin typeface="+mn-lt"/>
                <a:ea typeface="+mn-ea"/>
                <a:cs typeface="+mn-cs"/>
              </a:rPr>
              <a:t>and business-development bets. Conduct disciplined ongoing reviews of these choices and allocations.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2.  Align the portfolio of innovation projects with corporate financial objectives and business strategy.</a:t>
            </a:r>
          </a:p>
          <a:p>
            <a:r>
              <a:rPr lang="en-US" sz="1200" kern="1200" dirty="0" smtClean="0">
                <a:solidFill>
                  <a:schemeClr val="tx1"/>
                </a:solidFill>
                <a:latin typeface="+mn-lt"/>
                <a:ea typeface="+mn-ea"/>
                <a:cs typeface="+mn-cs"/>
              </a:rPr>
              <a:t>Comb the enterprise to find out what people are doing. Then map the innovation pipeline into a portfolio matrix using</a:t>
            </a:r>
          </a:p>
          <a:p>
            <a:r>
              <a:rPr lang="en-US" sz="1200" kern="1200" dirty="0" smtClean="0">
                <a:solidFill>
                  <a:schemeClr val="tx1"/>
                </a:solidFill>
                <a:latin typeface="+mn-lt"/>
                <a:ea typeface="+mn-ea"/>
                <a:cs typeface="+mn-cs"/>
              </a:rPr>
              <a:t>proven metrics—the anticipated size of the opportunity, the associated risk, and the probability of success within a defined</a:t>
            </a:r>
          </a:p>
          <a:p>
            <a:r>
              <a:rPr lang="en-US" sz="1200" kern="1200" dirty="0" smtClean="0">
                <a:solidFill>
                  <a:schemeClr val="tx1"/>
                </a:solidFill>
                <a:latin typeface="+mn-lt"/>
                <a:ea typeface="+mn-ea"/>
                <a:cs typeface="+mn-cs"/>
              </a:rPr>
              <a:t>time frame. Ensure that the set of projects and the investment allocated to them reflect the business’s belief about where the</a:t>
            </a:r>
          </a:p>
          <a:p>
            <a:r>
              <a:rPr lang="en-US" sz="1200" kern="1200" dirty="0" smtClean="0">
                <a:solidFill>
                  <a:schemeClr val="tx1"/>
                </a:solidFill>
                <a:latin typeface="+mn-lt"/>
                <a:ea typeface="+mn-ea"/>
                <a:cs typeface="+mn-cs"/>
              </a:rPr>
              <a:t>most significant growth opportunities are. Management must be quite confident that the portfolio will deliver on financial</a:t>
            </a:r>
          </a:p>
          <a:p>
            <a:r>
              <a:rPr lang="en-US" sz="1200" kern="1200" dirty="0" smtClean="0">
                <a:solidFill>
                  <a:schemeClr val="tx1"/>
                </a:solidFill>
                <a:latin typeface="+mn-lt"/>
                <a:ea typeface="+mn-ea"/>
                <a:cs typeface="+mn-cs"/>
              </a:rPr>
              <a:t>performance targets.</a:t>
            </a:r>
          </a:p>
          <a:p>
            <a:r>
              <a:rPr lang="en-US" sz="1200" b="1" kern="1200" dirty="0" smtClean="0">
                <a:solidFill>
                  <a:schemeClr val="tx1"/>
                </a:solidFill>
                <a:latin typeface="+mn-lt"/>
                <a:ea typeface="+mn-ea"/>
                <a:cs typeface="+mn-cs"/>
              </a:rPr>
              <a:t>3.  Make sure your initiatives are resourced to win. This </a:t>
            </a:r>
            <a:r>
              <a:rPr lang="en-US" sz="1200" kern="1200" dirty="0" smtClean="0">
                <a:solidFill>
                  <a:schemeClr val="tx1"/>
                </a:solidFill>
                <a:latin typeface="+mn-lt"/>
                <a:ea typeface="+mn-ea"/>
                <a:cs typeface="+mn-cs"/>
              </a:rPr>
              <a:t>entails investing enough in innovation to achieve your targets.</a:t>
            </a:r>
          </a:p>
          <a:p>
            <a:r>
              <a:rPr lang="en-US" sz="1200" kern="1200" dirty="0" smtClean="0">
                <a:solidFill>
                  <a:schemeClr val="tx1"/>
                </a:solidFill>
                <a:latin typeface="+mn-lt"/>
                <a:ea typeface="+mn-ea"/>
                <a:cs typeface="+mn-cs"/>
              </a:rPr>
              <a:t>Particular care should be taken to resource breakthrough innovation initiatives enough to win against both current </a:t>
            </a:r>
          </a:p>
          <a:p>
            <a:r>
              <a:rPr lang="en-US" sz="1200" kern="1200" dirty="0" smtClean="0">
                <a:solidFill>
                  <a:schemeClr val="tx1"/>
                </a:solidFill>
                <a:latin typeface="+mn-lt"/>
                <a:ea typeface="+mn-ea"/>
                <a:cs typeface="+mn-cs"/>
              </a:rPr>
              <a:t>and future competition, and to ensure adequate funding to mat </a:t>
            </a:r>
            <a:r>
              <a:rPr lang="en-US" sz="1200" kern="1200" dirty="0" err="1" smtClean="0">
                <a:solidFill>
                  <a:schemeClr val="tx1"/>
                </a:solidFill>
                <a:latin typeface="+mn-lt"/>
                <a:ea typeface="+mn-ea"/>
                <a:cs typeface="+mn-cs"/>
              </a:rPr>
              <a:t>urit</a:t>
            </a:r>
            <a:r>
              <a:rPr lang="en-US" sz="1200" kern="1200" dirty="0" smtClean="0">
                <a:solidFill>
                  <a:schemeClr val="tx1"/>
                </a:solidFill>
                <a:latin typeface="+mn-lt"/>
                <a:ea typeface="+mn-ea"/>
                <a:cs typeface="+mn-cs"/>
              </a:rPr>
              <a:t> y.</a:t>
            </a:r>
          </a:p>
          <a:p>
            <a:r>
              <a:rPr lang="en-US" sz="1200" b="1" kern="1200" dirty="0" smtClean="0">
                <a:solidFill>
                  <a:schemeClr val="tx1"/>
                </a:solidFill>
                <a:latin typeface="+mn-lt"/>
                <a:ea typeface="+mn-ea"/>
                <a:cs typeface="+mn-cs"/>
              </a:rPr>
              <a:t>4.  Create a portfolio governance system. High-</a:t>
            </a:r>
            <a:r>
              <a:rPr lang="en-US" sz="1200" b="1" kern="1200" dirty="0" err="1" smtClean="0">
                <a:solidFill>
                  <a:schemeClr val="tx1"/>
                </a:solidFill>
                <a:latin typeface="+mn-lt"/>
                <a:ea typeface="+mn-ea"/>
                <a:cs typeface="+mn-cs"/>
              </a:rPr>
              <a:t>risk,</a:t>
            </a:r>
            <a:r>
              <a:rPr lang="en-US" sz="1200" kern="1200" dirty="0" err="1" smtClean="0">
                <a:solidFill>
                  <a:schemeClr val="tx1"/>
                </a:solidFill>
                <a:latin typeface="+mn-lt"/>
                <a:ea typeface="+mn-ea"/>
                <a:cs typeface="+mn-cs"/>
              </a:rPr>
              <a:t>high</a:t>
            </a:r>
            <a:r>
              <a:rPr lang="en-US" sz="1200" kern="1200" dirty="0" smtClean="0">
                <a:solidFill>
                  <a:schemeClr val="tx1"/>
                </a:solidFill>
                <a:latin typeface="+mn-lt"/>
                <a:ea typeface="+mn-ea"/>
                <a:cs typeface="+mn-cs"/>
              </a:rPr>
              <a:t>-return initiatives should be managed differently than</a:t>
            </a:r>
          </a:p>
          <a:p>
            <a:r>
              <a:rPr lang="en-US" sz="1200" kern="1200" dirty="0" smtClean="0">
                <a:solidFill>
                  <a:schemeClr val="tx1"/>
                </a:solidFill>
                <a:latin typeface="+mn-lt"/>
                <a:ea typeface="+mn-ea"/>
                <a:cs typeface="+mn-cs"/>
              </a:rPr>
              <a:t>incremental, low-risk projects. The two require different levels of attention. Management must have a routine to discuss and</a:t>
            </a:r>
          </a:p>
          <a:p>
            <a:r>
              <a:rPr lang="en-US" sz="1200" kern="1200" dirty="0" smtClean="0">
                <a:solidFill>
                  <a:schemeClr val="tx1"/>
                </a:solidFill>
                <a:latin typeface="+mn-lt"/>
                <a:ea typeface="+mn-ea"/>
                <a:cs typeface="+mn-cs"/>
              </a:rPr>
              <a:t>debate the portfolio, as well as a way to aggressively weed out low-value, low-priority projects and reallocate resources to</a:t>
            </a:r>
          </a:p>
          <a:p>
            <a:r>
              <a:rPr lang="en-US" sz="1200" kern="1200" dirty="0" smtClean="0">
                <a:solidFill>
                  <a:schemeClr val="tx1"/>
                </a:solidFill>
                <a:latin typeface="+mn-lt"/>
                <a:ea typeface="+mn-ea"/>
                <a:cs typeface="+mn-cs"/>
              </a:rPr>
              <a:t>opportunities that are of higher value.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How have others done it?</a:t>
            </a:r>
          </a:p>
          <a:p>
            <a:r>
              <a:rPr lang="en-US" sz="1200" kern="1200" dirty="0" smtClean="0">
                <a:solidFill>
                  <a:schemeClr val="tx1"/>
                </a:solidFill>
                <a:latin typeface="+mn-lt"/>
                <a:ea typeface="+mn-ea"/>
                <a:cs typeface="+mn-cs"/>
              </a:rPr>
              <a:t>General Electric is a global conglomerate with a diverse set</a:t>
            </a:r>
          </a:p>
          <a:p>
            <a:r>
              <a:rPr lang="en-US" sz="1200" kern="1200" dirty="0" smtClean="0">
                <a:solidFill>
                  <a:schemeClr val="tx1"/>
                </a:solidFill>
                <a:latin typeface="+mn-lt"/>
                <a:ea typeface="+mn-ea"/>
                <a:cs typeface="+mn-cs"/>
              </a:rPr>
              <a:t>of solutions in energy, health and home, transportation and</a:t>
            </a:r>
          </a:p>
          <a:p>
            <a:r>
              <a:rPr lang="en-US" sz="1200" kern="1200" dirty="0" smtClean="0">
                <a:solidFill>
                  <a:schemeClr val="tx1"/>
                </a:solidFill>
                <a:latin typeface="+mn-lt"/>
                <a:ea typeface="+mn-ea"/>
                <a:cs typeface="+mn-cs"/>
              </a:rPr>
              <a:t>finance.  GE actively manages its innovation portfolio to ensure</a:t>
            </a:r>
          </a:p>
          <a:p>
            <a:r>
              <a:rPr lang="en-US" sz="1200" kern="1200" dirty="0" smtClean="0">
                <a:solidFill>
                  <a:schemeClr val="tx1"/>
                </a:solidFill>
                <a:latin typeface="+mn-lt"/>
                <a:ea typeface="+mn-ea"/>
                <a:cs typeface="+mn-cs"/>
              </a:rPr>
              <a:t>an adequate balance between breakthrough and incremental</a:t>
            </a:r>
          </a:p>
          <a:p>
            <a:r>
              <a:rPr lang="en-US" sz="1200" kern="1200" dirty="0" smtClean="0">
                <a:solidFill>
                  <a:schemeClr val="tx1"/>
                </a:solidFill>
                <a:latin typeface="+mn-lt"/>
                <a:ea typeface="+mn-ea"/>
                <a:cs typeface="+mn-cs"/>
              </a:rPr>
              <a:t>innovation investments. While each business unit defines and</a:t>
            </a:r>
          </a:p>
          <a:p>
            <a:r>
              <a:rPr lang="en-US" sz="1200" kern="1200" dirty="0" smtClean="0">
                <a:solidFill>
                  <a:schemeClr val="tx1"/>
                </a:solidFill>
                <a:latin typeface="+mn-lt"/>
                <a:ea typeface="+mn-ea"/>
                <a:cs typeface="+mn-cs"/>
              </a:rPr>
              <a:t>manages its own innovation portfolio within the realm of its</a:t>
            </a:r>
          </a:p>
          <a:p>
            <a:r>
              <a:rPr lang="en-US" sz="1200" kern="1200" dirty="0" smtClean="0">
                <a:solidFill>
                  <a:schemeClr val="tx1"/>
                </a:solidFill>
                <a:latin typeface="+mn-lt"/>
                <a:ea typeface="+mn-ea"/>
                <a:cs typeface="+mn-cs"/>
              </a:rPr>
              <a:t>scope, combined corporate and business-unit-level teams assess</a:t>
            </a:r>
          </a:p>
          <a:p>
            <a:r>
              <a:rPr lang="en-US" sz="1200" kern="1200" dirty="0" smtClean="0">
                <a:solidFill>
                  <a:schemeClr val="tx1"/>
                </a:solidFill>
                <a:latin typeface="+mn-lt"/>
                <a:ea typeface="+mn-ea"/>
                <a:cs typeface="+mn-cs"/>
              </a:rPr>
              <a:t>potential additional innovation investments. Where exciting</a:t>
            </a:r>
          </a:p>
          <a:p>
            <a:r>
              <a:rPr lang="en-US" sz="1200" kern="1200" dirty="0" smtClean="0">
                <a:solidFill>
                  <a:schemeClr val="tx1"/>
                </a:solidFill>
                <a:latin typeface="+mn-lt"/>
                <a:ea typeface="+mn-ea"/>
                <a:cs typeface="+mn-cs"/>
              </a:rPr>
              <a:t>innovation opportunities are identified, senior management</a:t>
            </a:r>
          </a:p>
          <a:p>
            <a:r>
              <a:rPr lang="en-US" sz="1200" kern="1200" dirty="0" smtClean="0">
                <a:solidFill>
                  <a:schemeClr val="tx1"/>
                </a:solidFill>
                <a:latin typeface="+mn-lt"/>
                <a:ea typeface="+mn-ea"/>
                <a:cs typeface="+mn-cs"/>
              </a:rPr>
              <a:t>asks high-potential leaders to submit at least three “Imagination</a:t>
            </a:r>
          </a:p>
          <a:p>
            <a:r>
              <a:rPr lang="en-US" sz="1200" kern="1200" dirty="0" smtClean="0">
                <a:solidFill>
                  <a:schemeClr val="tx1"/>
                </a:solidFill>
                <a:latin typeface="+mn-lt"/>
                <a:ea typeface="+mn-ea"/>
                <a:cs typeface="+mn-cs"/>
              </a:rPr>
              <a:t>Breakthrough” proposals each year. These ideas must expand</a:t>
            </a:r>
          </a:p>
          <a:p>
            <a:r>
              <a:rPr lang="en-US" sz="1200" kern="1200" dirty="0" smtClean="0">
                <a:solidFill>
                  <a:schemeClr val="tx1"/>
                </a:solidFill>
                <a:latin typeface="+mn-lt"/>
                <a:ea typeface="+mn-ea"/>
                <a:cs typeface="+mn-cs"/>
              </a:rPr>
              <a:t>business into a new category, geography, or set of customers. GE</a:t>
            </a:r>
          </a:p>
          <a:p>
            <a:r>
              <a:rPr lang="en-US" sz="1200" kern="1200" dirty="0" smtClean="0">
                <a:solidFill>
                  <a:schemeClr val="tx1"/>
                </a:solidFill>
                <a:latin typeface="+mn-lt"/>
                <a:ea typeface="+mn-ea"/>
                <a:cs typeface="+mn-cs"/>
              </a:rPr>
              <a:t>has funded more than 120 such projects, generating an estimated</a:t>
            </a:r>
          </a:p>
          <a:p>
            <a:r>
              <a:rPr lang="en-US" sz="1200" kern="1200" dirty="0" smtClean="0">
                <a:solidFill>
                  <a:schemeClr val="tx1"/>
                </a:solidFill>
                <a:latin typeface="+mn-lt"/>
                <a:ea typeface="+mn-ea"/>
                <a:cs typeface="+mn-cs"/>
              </a:rPr>
              <a:t>$3 billion in annual revenues.</a:t>
            </a:r>
            <a:endParaRPr lang="en-US" dirty="0"/>
          </a:p>
        </p:txBody>
      </p:sp>
    </p:spTree>
    <p:extLst>
      <p:ext uri="{BB962C8B-B14F-4D97-AF65-F5344CB8AC3E}">
        <p14:creationId xmlns:p14="http://schemas.microsoft.com/office/powerpoint/2010/main" val="3594936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 to discover</a:t>
            </a:r>
          </a:p>
          <a:p>
            <a:r>
              <a:rPr lang="en-US" sz="1200" b="1" kern="1200" dirty="0" smtClean="0">
                <a:solidFill>
                  <a:schemeClr val="tx1"/>
                </a:solidFill>
                <a:latin typeface="+mn-lt"/>
                <a:ea typeface="+mn-ea"/>
                <a:cs typeface="+mn-cs"/>
              </a:rPr>
              <a:t>1.  Systemically scan for opportunities using multiple lenses. For customer or consumer needs, use a range of</a:t>
            </a:r>
          </a:p>
          <a:p>
            <a:r>
              <a:rPr lang="en-US" sz="1200" kern="1200" dirty="0" smtClean="0">
                <a:solidFill>
                  <a:schemeClr val="tx1"/>
                </a:solidFill>
                <a:latin typeface="+mn-lt"/>
                <a:ea typeface="+mn-ea"/>
                <a:cs typeface="+mn-cs"/>
              </a:rPr>
              <a:t>qualitative evidence such as in-context observations and ethnographic research, together with quantitative surveys to</a:t>
            </a:r>
          </a:p>
          <a:p>
            <a:r>
              <a:rPr lang="en-US" sz="1200" kern="1200" dirty="0" smtClean="0">
                <a:solidFill>
                  <a:schemeClr val="tx1"/>
                </a:solidFill>
                <a:latin typeface="+mn-lt"/>
                <a:ea typeface="+mn-ea"/>
                <a:cs typeface="+mn-cs"/>
              </a:rPr>
              <a:t>describe the motivation behind purchases of certain products and services, and to see how these are used. Great insight must</a:t>
            </a:r>
          </a:p>
          <a:p>
            <a:r>
              <a:rPr lang="en-US" sz="1200" kern="1200" dirty="0" smtClean="0">
                <a:solidFill>
                  <a:schemeClr val="tx1"/>
                </a:solidFill>
                <a:latin typeface="+mn-lt"/>
                <a:ea typeface="+mn-ea"/>
                <a:cs typeface="+mn-cs"/>
              </a:rPr>
              <a:t>go beyond known needs and pain points. Examine existing and emerging technologies and focus on the benefits they can offer.</a:t>
            </a:r>
          </a:p>
          <a:p>
            <a:r>
              <a:rPr lang="en-US" sz="1200" kern="1200" dirty="0" smtClean="0">
                <a:solidFill>
                  <a:schemeClr val="tx1"/>
                </a:solidFill>
                <a:latin typeface="+mn-lt"/>
                <a:ea typeface="+mn-ea"/>
                <a:cs typeface="+mn-cs"/>
              </a:rPr>
              <a:t>Consider the business dynamics in and around your category  and the market position within your category. Ask, for example, </a:t>
            </a:r>
          </a:p>
          <a:p>
            <a:r>
              <a:rPr lang="en-US" sz="1200" kern="1200" dirty="0" smtClean="0">
                <a:solidFill>
                  <a:schemeClr val="tx1"/>
                </a:solidFill>
                <a:latin typeface="+mn-lt"/>
                <a:ea typeface="+mn-ea"/>
                <a:cs typeface="+mn-cs"/>
              </a:rPr>
              <a:t>what innovation opportunities would be possible if your value chain were redesigned with the end customer in mind? How</a:t>
            </a:r>
          </a:p>
          <a:p>
            <a:r>
              <a:rPr lang="en-US" sz="1200" kern="1200" dirty="0" smtClean="0">
                <a:solidFill>
                  <a:schemeClr val="tx1"/>
                </a:solidFill>
                <a:latin typeface="+mn-lt"/>
                <a:ea typeface="+mn-ea"/>
                <a:cs typeface="+mn-cs"/>
              </a:rPr>
              <a:t>could you dramatically save your customer time or improve his or her economics?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2. Synthesize information into insight and describe specific problems to solve. Use teams with members from</a:t>
            </a:r>
          </a:p>
          <a:p>
            <a:r>
              <a:rPr lang="en-US" sz="1200" kern="1200" dirty="0" smtClean="0">
                <a:solidFill>
                  <a:schemeClr val="tx1"/>
                </a:solidFill>
                <a:latin typeface="+mn-lt"/>
                <a:ea typeface="+mn-ea"/>
                <a:cs typeface="+mn-cs"/>
              </a:rPr>
              <a:t>different disciplines to interpret the data and develop a concise list of the activities and outcomes that customers hope to </a:t>
            </a:r>
          </a:p>
          <a:p>
            <a:r>
              <a:rPr lang="en-US" sz="1200" kern="1200" dirty="0" smtClean="0">
                <a:solidFill>
                  <a:schemeClr val="tx1"/>
                </a:solidFill>
                <a:latin typeface="+mn-lt"/>
                <a:ea typeface="+mn-ea"/>
                <a:cs typeface="+mn-cs"/>
              </a:rPr>
              <a:t>achieve. Assess the relative importance of their desires, wishes,  and wants. Scan existing solutions, no matter how simplistic</a:t>
            </a:r>
          </a:p>
          <a:p>
            <a:r>
              <a:rPr lang="en-US" sz="1200" kern="1200" dirty="0" smtClean="0">
                <a:solidFill>
                  <a:schemeClr val="tx1"/>
                </a:solidFill>
                <a:latin typeface="+mn-lt"/>
                <a:ea typeface="+mn-ea"/>
                <a:cs typeface="+mn-cs"/>
              </a:rPr>
              <a:t>they may appear. Judge how well the current solutions address customers’ stated and unarticulated preferences.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3. Create differentiated value propositions. Any new value </a:t>
            </a:r>
            <a:r>
              <a:rPr lang="en-US" sz="1200" kern="1200" dirty="0" smtClean="0">
                <a:solidFill>
                  <a:schemeClr val="tx1"/>
                </a:solidFill>
                <a:latin typeface="+mn-lt"/>
                <a:ea typeface="+mn-ea"/>
                <a:cs typeface="+mn-cs"/>
              </a:rPr>
              <a:t>proposition should identify who the target is, what problem is</a:t>
            </a:r>
          </a:p>
          <a:p>
            <a:r>
              <a:rPr lang="en-US" sz="1200" kern="1200" dirty="0" smtClean="0">
                <a:solidFill>
                  <a:schemeClr val="tx1"/>
                </a:solidFill>
                <a:latin typeface="+mn-lt"/>
                <a:ea typeface="+mn-ea"/>
                <a:cs typeface="+mn-cs"/>
              </a:rPr>
              <a:t>being solved, and how a company will make money over time, given anticipated competition. World-class innovators have</a:t>
            </a:r>
          </a:p>
          <a:p>
            <a:r>
              <a:rPr lang="en-US" sz="1200" kern="1200" dirty="0" smtClean="0">
                <a:solidFill>
                  <a:schemeClr val="tx1"/>
                </a:solidFill>
                <a:latin typeface="+mn-lt"/>
                <a:ea typeface="+mn-ea"/>
                <a:cs typeface="+mn-cs"/>
              </a:rPr>
              <a:t>systematic approaches to gaining this unique level of insight and translating it into valuable new propositions that are</a:t>
            </a:r>
          </a:p>
          <a:p>
            <a:r>
              <a:rPr lang="en-US" sz="1200" kern="1200" dirty="0" smtClean="0">
                <a:solidFill>
                  <a:schemeClr val="tx1"/>
                </a:solidFill>
                <a:latin typeface="+mn-lt"/>
                <a:ea typeface="+mn-ea"/>
                <a:cs typeface="+mn-cs"/>
              </a:rPr>
              <a:t>clearly differentiated from those of the competition.</a:t>
            </a:r>
            <a:endParaRPr lang="en-US" dirty="0"/>
          </a:p>
        </p:txBody>
      </p:sp>
    </p:spTree>
    <p:extLst>
      <p:ext uri="{BB962C8B-B14F-4D97-AF65-F5344CB8AC3E}">
        <p14:creationId xmlns:p14="http://schemas.microsoft.com/office/powerpoint/2010/main" val="269935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 to evolve</a:t>
            </a:r>
          </a:p>
          <a:p>
            <a:r>
              <a:rPr lang="en-US" sz="1200" b="1" kern="1200" dirty="0" smtClean="0">
                <a:solidFill>
                  <a:schemeClr val="tx1"/>
                </a:solidFill>
                <a:latin typeface="+mn-lt"/>
                <a:ea typeface="+mn-ea"/>
                <a:cs typeface="+mn-cs"/>
              </a:rPr>
              <a:t>1.  Develop market intelligence and explore possibilities.</a:t>
            </a:r>
          </a:p>
          <a:p>
            <a:r>
              <a:rPr lang="en-US" sz="1200" kern="1200" dirty="0" smtClean="0">
                <a:solidFill>
                  <a:schemeClr val="tx1"/>
                </a:solidFill>
                <a:latin typeface="+mn-lt"/>
                <a:ea typeface="+mn-ea"/>
                <a:cs typeface="+mn-cs"/>
              </a:rPr>
              <a:t>Many companies set up a special team to collect and analyze</a:t>
            </a:r>
          </a:p>
          <a:p>
            <a:r>
              <a:rPr lang="en-US" sz="1200" kern="1200" dirty="0" smtClean="0">
                <a:solidFill>
                  <a:schemeClr val="tx1"/>
                </a:solidFill>
                <a:latin typeface="+mn-lt"/>
                <a:ea typeface="+mn-ea"/>
                <a:cs typeface="+mn-cs"/>
              </a:rPr>
              <a:t>marketing information in order to separate the noise from</a:t>
            </a:r>
          </a:p>
          <a:p>
            <a:r>
              <a:rPr lang="en-US" sz="1200" kern="1200" dirty="0" smtClean="0">
                <a:solidFill>
                  <a:schemeClr val="tx1"/>
                </a:solidFill>
                <a:latin typeface="+mn-lt"/>
                <a:ea typeface="+mn-ea"/>
                <a:cs typeface="+mn-cs"/>
              </a:rPr>
              <a:t>the signal and so derive implications. Another team may</a:t>
            </a:r>
          </a:p>
          <a:p>
            <a:r>
              <a:rPr lang="en-US" sz="1200" kern="1200" dirty="0" smtClean="0">
                <a:solidFill>
                  <a:schemeClr val="tx1"/>
                </a:solidFill>
                <a:latin typeface="+mn-lt"/>
                <a:ea typeface="+mn-ea"/>
                <a:cs typeface="+mn-cs"/>
              </a:rPr>
              <a:t>investigate new technologies that have the potential to change</a:t>
            </a:r>
          </a:p>
          <a:p>
            <a:r>
              <a:rPr lang="en-US" sz="1200" kern="1200" dirty="0" smtClean="0">
                <a:solidFill>
                  <a:schemeClr val="tx1"/>
                </a:solidFill>
                <a:latin typeface="+mn-lt"/>
                <a:ea typeface="+mn-ea"/>
                <a:cs typeface="+mn-cs"/>
              </a:rPr>
              <a:t>the industry business model. Regularly review this intelligence</a:t>
            </a:r>
          </a:p>
          <a:p>
            <a:r>
              <a:rPr lang="en-US" sz="1200" kern="1200" dirty="0" smtClean="0">
                <a:solidFill>
                  <a:schemeClr val="tx1"/>
                </a:solidFill>
                <a:latin typeface="+mn-lt"/>
                <a:ea typeface="+mn-ea"/>
                <a:cs typeface="+mn-cs"/>
              </a:rPr>
              <a:t>with senior management, actively discuss and debate lessons</a:t>
            </a:r>
          </a:p>
          <a:p>
            <a:r>
              <a:rPr lang="en-US" sz="1200" kern="1200" dirty="0" smtClean="0">
                <a:solidFill>
                  <a:schemeClr val="tx1"/>
                </a:solidFill>
                <a:latin typeface="+mn-lt"/>
                <a:ea typeface="+mn-ea"/>
                <a:cs typeface="+mn-cs"/>
              </a:rPr>
              <a:t>learned, and incorporate the implications.</a:t>
            </a:r>
          </a:p>
          <a:p>
            <a:r>
              <a:rPr lang="en-US" sz="1200" b="1" kern="1200" dirty="0" smtClean="0">
                <a:solidFill>
                  <a:schemeClr val="tx1"/>
                </a:solidFill>
                <a:latin typeface="+mn-lt"/>
                <a:ea typeface="+mn-ea"/>
                <a:cs typeface="+mn-cs"/>
              </a:rPr>
              <a:t>2.  Selectively invest in a diversified set of initiatives to </a:t>
            </a:r>
          </a:p>
          <a:p>
            <a:r>
              <a:rPr lang="en-US" sz="1200" b="1" kern="1200" dirty="0" smtClean="0">
                <a:solidFill>
                  <a:schemeClr val="tx1"/>
                </a:solidFill>
                <a:latin typeface="+mn-lt"/>
                <a:ea typeface="+mn-ea"/>
                <a:cs typeface="+mn-cs"/>
              </a:rPr>
              <a:t>explore innovative business models. Establish focused </a:t>
            </a:r>
          </a:p>
          <a:p>
            <a:r>
              <a:rPr lang="en-US" sz="1200" kern="1200" dirty="0" smtClean="0">
                <a:solidFill>
                  <a:schemeClr val="tx1"/>
                </a:solidFill>
                <a:latin typeface="+mn-lt"/>
                <a:ea typeface="+mn-ea"/>
                <a:cs typeface="+mn-cs"/>
              </a:rPr>
              <a:t>cross-functional teams charged with developing successful</a:t>
            </a:r>
          </a:p>
          <a:p>
            <a:r>
              <a:rPr lang="en-US" sz="1200" kern="1200" dirty="0" smtClean="0">
                <a:solidFill>
                  <a:schemeClr val="tx1"/>
                </a:solidFill>
                <a:latin typeface="+mn-lt"/>
                <a:ea typeface="+mn-ea"/>
                <a:cs typeface="+mn-cs"/>
              </a:rPr>
              <a:t>pilots into sizable businesses. Set widely understandable and</a:t>
            </a:r>
          </a:p>
          <a:p>
            <a:r>
              <a:rPr lang="en-US" sz="1200" kern="1200" dirty="0" smtClean="0">
                <a:solidFill>
                  <a:schemeClr val="tx1"/>
                </a:solidFill>
                <a:latin typeface="+mn-lt"/>
                <a:ea typeface="+mn-ea"/>
                <a:cs typeface="+mn-cs"/>
              </a:rPr>
              <a:t>accepted metrics to measure performance and learn from</a:t>
            </a:r>
          </a:p>
          <a:p>
            <a:r>
              <a:rPr lang="en-US" sz="1200" kern="1200" dirty="0" smtClean="0">
                <a:solidFill>
                  <a:schemeClr val="tx1"/>
                </a:solidFill>
                <a:latin typeface="+mn-lt"/>
                <a:ea typeface="+mn-ea"/>
                <a:cs typeface="+mn-cs"/>
              </a:rPr>
              <a:t>market experiences. Ensure that you have an effective funding</a:t>
            </a:r>
          </a:p>
          <a:p>
            <a:r>
              <a:rPr lang="en-US" sz="1200" kern="1200" dirty="0" smtClean="0">
                <a:solidFill>
                  <a:schemeClr val="tx1"/>
                </a:solidFill>
                <a:latin typeface="+mn-lt"/>
                <a:ea typeface="+mn-ea"/>
                <a:cs typeface="+mn-cs"/>
              </a:rPr>
              <a:t>model in place for new businesses that do not currently fit into</a:t>
            </a:r>
          </a:p>
          <a:p>
            <a:r>
              <a:rPr lang="en-US" sz="1200" kern="1200" dirty="0" smtClean="0">
                <a:solidFill>
                  <a:schemeClr val="tx1"/>
                </a:solidFill>
                <a:latin typeface="+mn-lt"/>
                <a:ea typeface="+mn-ea"/>
                <a:cs typeface="+mn-cs"/>
              </a:rPr>
              <a:t>your structure.</a:t>
            </a:r>
          </a:p>
          <a:p>
            <a:r>
              <a:rPr lang="en-US" sz="1200" b="1" kern="1200" dirty="0" smtClean="0">
                <a:solidFill>
                  <a:schemeClr val="tx1"/>
                </a:solidFill>
                <a:latin typeface="+mn-lt"/>
                <a:ea typeface="+mn-ea"/>
                <a:cs typeface="+mn-cs"/>
              </a:rPr>
              <a:t>3.  Continuously re-evaluate your position in the value</a:t>
            </a:r>
          </a:p>
          <a:p>
            <a:r>
              <a:rPr lang="en-US" sz="1200" b="1" kern="1200" dirty="0" smtClean="0">
                <a:solidFill>
                  <a:schemeClr val="tx1"/>
                </a:solidFill>
                <a:latin typeface="+mn-lt"/>
                <a:ea typeface="+mn-ea"/>
                <a:cs typeface="+mn-cs"/>
              </a:rPr>
              <a:t>chain. Explore market signals and separate trivial shifts from </a:t>
            </a:r>
          </a:p>
          <a:p>
            <a:r>
              <a:rPr lang="en-US" sz="1200" kern="1200" dirty="0" smtClean="0">
                <a:solidFill>
                  <a:schemeClr val="tx1"/>
                </a:solidFill>
                <a:latin typeface="+mn-lt"/>
                <a:ea typeface="+mn-ea"/>
                <a:cs typeface="+mn-cs"/>
              </a:rPr>
              <a:t>those that are truly disruptive. Map the ways your business </a:t>
            </a:r>
          </a:p>
          <a:p>
            <a:r>
              <a:rPr lang="en-US" sz="1200" kern="1200" dirty="0" smtClean="0">
                <a:solidFill>
                  <a:schemeClr val="tx1"/>
                </a:solidFill>
                <a:latin typeface="+mn-lt"/>
                <a:ea typeface="+mn-ea"/>
                <a:cs typeface="+mn-cs"/>
              </a:rPr>
              <a:t>could develop, paying close attention to the factors that will</a:t>
            </a:r>
          </a:p>
          <a:p>
            <a:r>
              <a:rPr lang="en-US" sz="1200" kern="1200" dirty="0" smtClean="0">
                <a:solidFill>
                  <a:schemeClr val="tx1"/>
                </a:solidFill>
                <a:latin typeface="+mn-lt"/>
                <a:ea typeface="+mn-ea"/>
                <a:cs typeface="+mn-cs"/>
              </a:rPr>
              <a:t>change quickly and those that will only change slowly. Develop</a:t>
            </a:r>
          </a:p>
          <a:p>
            <a:r>
              <a:rPr lang="en-US" sz="1200" kern="1200" dirty="0" smtClean="0">
                <a:solidFill>
                  <a:schemeClr val="tx1"/>
                </a:solidFill>
                <a:latin typeface="+mn-lt"/>
                <a:ea typeface="+mn-ea"/>
                <a:cs typeface="+mn-cs"/>
              </a:rPr>
              <a:t>an understanding of the impact of the different scenarios on</a:t>
            </a:r>
          </a:p>
          <a:p>
            <a:r>
              <a:rPr lang="en-US" sz="1200" kern="1200" dirty="0" smtClean="0">
                <a:solidFill>
                  <a:schemeClr val="tx1"/>
                </a:solidFill>
                <a:latin typeface="+mn-lt"/>
                <a:ea typeface="+mn-ea"/>
                <a:cs typeface="+mn-cs"/>
              </a:rPr>
              <a:t>your business, paying attention to the evolution of critical</a:t>
            </a:r>
          </a:p>
          <a:p>
            <a:r>
              <a:rPr lang="en-US" sz="1200" kern="1200" dirty="0" smtClean="0">
                <a:solidFill>
                  <a:schemeClr val="tx1"/>
                </a:solidFill>
                <a:latin typeface="+mn-lt"/>
                <a:ea typeface="+mn-ea"/>
                <a:cs typeface="+mn-cs"/>
              </a:rPr>
              <a:t>technologies and the likelihood of business-model disruptions.</a:t>
            </a:r>
          </a:p>
          <a:p>
            <a:r>
              <a:rPr lang="en-US" sz="1200" b="1" kern="1200" dirty="0" smtClean="0">
                <a:solidFill>
                  <a:schemeClr val="tx1"/>
                </a:solidFill>
                <a:latin typeface="+mn-lt"/>
                <a:ea typeface="+mn-ea"/>
                <a:cs typeface="+mn-cs"/>
              </a:rPr>
              <a:t>4.  Consider business models that you can use to deliver</a:t>
            </a:r>
          </a:p>
          <a:p>
            <a:r>
              <a:rPr lang="en-US" sz="1200" b="1" kern="1200" dirty="0" smtClean="0">
                <a:solidFill>
                  <a:schemeClr val="tx1"/>
                </a:solidFill>
                <a:latin typeface="+mn-lt"/>
                <a:ea typeface="+mn-ea"/>
                <a:cs typeface="+mn-cs"/>
              </a:rPr>
              <a:t>value to priority groups of new customers. Do not get</a:t>
            </a:r>
          </a:p>
          <a:p>
            <a:r>
              <a:rPr lang="en-US" sz="1200" kern="1200" dirty="0" smtClean="0">
                <a:solidFill>
                  <a:schemeClr val="tx1"/>
                </a:solidFill>
                <a:latin typeface="+mn-lt"/>
                <a:ea typeface="+mn-ea"/>
                <a:cs typeface="+mn-cs"/>
              </a:rPr>
              <a:t>locked into a narrow conception of your business model—have</a:t>
            </a:r>
          </a:p>
          <a:p>
            <a:r>
              <a:rPr lang="en-US" sz="1200" kern="1200" dirty="0" smtClean="0">
                <a:solidFill>
                  <a:schemeClr val="tx1"/>
                </a:solidFill>
                <a:latin typeface="+mn-lt"/>
                <a:ea typeface="+mn-ea"/>
                <a:cs typeface="+mn-cs"/>
              </a:rPr>
              <a:t>the confidence to explore broader opportunities. Always be on</a:t>
            </a:r>
          </a:p>
          <a:p>
            <a:r>
              <a:rPr lang="en-US" sz="1200" kern="1200" dirty="0" smtClean="0">
                <a:solidFill>
                  <a:schemeClr val="tx1"/>
                </a:solidFill>
                <a:latin typeface="+mn-lt"/>
                <a:ea typeface="+mn-ea"/>
                <a:cs typeface="+mn-cs"/>
              </a:rPr>
              <a:t>the look-out for new profit pools. Explore potential delivery</a:t>
            </a:r>
          </a:p>
          <a:p>
            <a:r>
              <a:rPr lang="en-US" sz="1200" kern="1200" dirty="0" smtClean="0">
                <a:solidFill>
                  <a:schemeClr val="tx1"/>
                </a:solidFill>
                <a:latin typeface="+mn-lt"/>
                <a:ea typeface="+mn-ea"/>
                <a:cs typeface="+mn-cs"/>
              </a:rPr>
              <a:t>model changes and new customer groups. Pilot projects and</a:t>
            </a:r>
          </a:p>
          <a:p>
            <a:r>
              <a:rPr lang="en-US" sz="1200" kern="1200" dirty="0" smtClean="0">
                <a:solidFill>
                  <a:schemeClr val="tx1"/>
                </a:solidFill>
                <a:latin typeface="+mn-lt"/>
                <a:ea typeface="+mn-ea"/>
                <a:cs typeface="+mn-cs"/>
              </a:rPr>
              <a:t>experimentation will help you make smart decisions about</a:t>
            </a:r>
          </a:p>
          <a:p>
            <a:r>
              <a:rPr lang="en-US" sz="1200" kern="1200" dirty="0" smtClean="0">
                <a:solidFill>
                  <a:schemeClr val="tx1"/>
                </a:solidFill>
                <a:latin typeface="+mn-lt"/>
                <a:ea typeface="+mn-ea"/>
                <a:cs typeface="+mn-cs"/>
              </a:rPr>
              <a:t>where your resources can be allocated efficiently; stress-test</a:t>
            </a:r>
          </a:p>
          <a:p>
            <a:r>
              <a:rPr lang="en-US" sz="1200" kern="1200" dirty="0" smtClean="0">
                <a:solidFill>
                  <a:schemeClr val="tx1"/>
                </a:solidFill>
                <a:latin typeface="+mn-lt"/>
                <a:ea typeface="+mn-ea"/>
                <a:cs typeface="+mn-cs"/>
              </a:rPr>
              <a:t>resulting new value propositions against counter moves by</a:t>
            </a:r>
          </a:p>
          <a:p>
            <a:r>
              <a:rPr lang="en-US" sz="1200" kern="1200" smtClean="0">
                <a:solidFill>
                  <a:schemeClr val="tx1"/>
                </a:solidFill>
                <a:latin typeface="+mn-lt"/>
                <a:ea typeface="+mn-ea"/>
                <a:cs typeface="+mn-cs"/>
              </a:rPr>
              <a:t>competitors.</a:t>
            </a:r>
          </a:p>
          <a:p>
            <a:endParaRPr lang="en-US" dirty="0"/>
          </a:p>
        </p:txBody>
      </p:sp>
    </p:spTree>
    <p:extLst>
      <p:ext uri="{BB962C8B-B14F-4D97-AF65-F5344CB8AC3E}">
        <p14:creationId xmlns:p14="http://schemas.microsoft.com/office/powerpoint/2010/main" val="1065384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24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343379721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smtClean="0"/>
              <a:t>Insert Text Here</a:t>
            </a:r>
          </a:p>
          <a:p>
            <a:pPr lvl="1"/>
            <a:r>
              <a:rPr lang="en-US" dirty="0" smtClean="0"/>
              <a:t>Insert Text Here</a:t>
            </a:r>
          </a:p>
          <a:p>
            <a:pPr lvl="2"/>
            <a:r>
              <a:rPr lang="en-US" dirty="0" smtClean="0"/>
              <a:t>Insert Text Here</a:t>
            </a:r>
          </a:p>
          <a:p>
            <a:pPr lvl="3"/>
            <a:r>
              <a:rPr lang="en-US" dirty="0" smtClean="0"/>
              <a:t>Insert Text Here</a:t>
            </a:r>
          </a:p>
          <a:p>
            <a:pPr lvl="4"/>
            <a:r>
              <a:rPr lang="en-US" sz="1000" dirty="0" smtClean="0"/>
              <a:t>Insert Text Here</a:t>
            </a:r>
            <a:endParaRPr lang="en-US" dirty="0" smtClean="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420967530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smtClean="0"/>
              <a:t>Insert Slide Title Line 1</a:t>
            </a:r>
            <a:br>
              <a:rPr lang="en-US" dirty="0" smtClean="0"/>
            </a:br>
            <a:r>
              <a:rPr lang="en-US" dirty="0" smtClean="0"/>
              <a:t>Insert Slide Title Line 2</a:t>
            </a:r>
            <a:endParaRPr lang="en-US" dirty="0"/>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107189908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smtClean="0"/>
              <a:t>Click to Insert Image</a:t>
            </a:r>
            <a:endParaRPr lang="en-US" dirty="0"/>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smtClean="0">
                <a:solidFill>
                  <a:schemeClr val="tx1"/>
                </a:solidFill>
              </a:rPr>
              <a:t>Section Break Line 1</a:t>
            </a:r>
            <a:br>
              <a:rPr lang="en-US" dirty="0" smtClean="0">
                <a:solidFill>
                  <a:schemeClr val="tx1"/>
                </a:solidFill>
              </a:rPr>
            </a:br>
            <a:r>
              <a:rPr lang="en-US" dirty="0" smtClean="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smtClean="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smtClean="0"/>
              <a:t>Insert Quote Attribution Here</a:t>
            </a:r>
            <a:endParaRPr lang="en-US" dirty="0"/>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418559366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smtClean="0"/>
              <a:t>Click to Insert Image</a:t>
            </a:r>
            <a:endParaRPr lang="en-US" dirty="0"/>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Tree>
    <p:extLst>
      <p:ext uri="{BB962C8B-B14F-4D97-AF65-F5344CB8AC3E}">
        <p14:creationId xmlns:p14="http://schemas.microsoft.com/office/powerpoint/2010/main" val="147023488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smtClean="0"/>
              <a:t>Click to Insert Image</a:t>
            </a:r>
            <a:endParaRPr lang="en-US" dirty="0"/>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100543967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smtClean="0"/>
              <a:t>Click to Insert Image</a:t>
            </a:r>
            <a:endParaRPr lang="en-US" dirty="0"/>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1240020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smtClean="0"/>
              <a:t>Click to Insert Image</a:t>
            </a:r>
            <a:endParaRPr lang="en-US" dirty="0"/>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270099609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photo caption(s) here.</a:t>
            </a:r>
            <a:endParaRPr lang="en-US" dirty="0"/>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smtClean="0"/>
              <a:t>Click to Insert Image</a:t>
            </a:r>
            <a:endParaRPr lang="en-US" dirty="0"/>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172148009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smtClean="0"/>
              <a:t>Figure Title</a:t>
            </a:r>
            <a:endParaRPr lang="en-US" dirty="0"/>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39184976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244216716"/>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smtClean="0"/>
              <a:t>Figure Title</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321005360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endParaRPr lang="en-US" dirty="0" smtClean="0"/>
          </a:p>
          <a:p>
            <a:pPr lvl="0"/>
            <a:r>
              <a:rPr lang="en-US" dirty="0" smtClean="0"/>
              <a:t>Click to Insert Chart or Table</a:t>
            </a:r>
            <a:endParaRPr lang="en-US" dirty="0"/>
          </a:p>
        </p:txBody>
      </p:sp>
    </p:spTree>
    <p:extLst>
      <p:ext uri="{BB962C8B-B14F-4D97-AF65-F5344CB8AC3E}">
        <p14:creationId xmlns:p14="http://schemas.microsoft.com/office/powerpoint/2010/main" val="68506453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1</a:t>
            </a:r>
            <a:endParaRPr lang="en-US" dirty="0"/>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smtClean="0"/>
              <a:t>Comparative Data 2</a:t>
            </a:r>
            <a:endParaRPr lang="en-US" dirty="0"/>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smtClean="0"/>
              <a:t>Insert data caption(s) here.</a:t>
            </a:r>
            <a:endParaRPr lang="en-US" dirty="0"/>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smtClean="0"/>
              <a:t>Insert Slide Title Line 1</a:t>
            </a:r>
            <a:br>
              <a:rPr lang="en-US" dirty="0" smtClean="0"/>
            </a:br>
            <a:r>
              <a:rPr lang="en-US" dirty="0" smtClean="0"/>
              <a:t>Insert Slide Title Line 2</a:t>
            </a:r>
            <a:endParaRPr lang="en-US" dirty="0"/>
          </a:p>
        </p:txBody>
      </p:sp>
    </p:spTree>
    <p:extLst>
      <p:ext uri="{BB962C8B-B14F-4D97-AF65-F5344CB8AC3E}">
        <p14:creationId xmlns:p14="http://schemas.microsoft.com/office/powerpoint/2010/main" val="30867615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Here</a:t>
            </a:r>
          </a:p>
          <a:p>
            <a:r>
              <a:rPr lang="en-US" dirty="0" smtClean="0"/>
              <a:t>Email Here</a:t>
            </a:r>
          </a:p>
          <a:p>
            <a:r>
              <a:rPr lang="en-US" dirty="0" smtClean="0"/>
              <a:t>Phone Here</a:t>
            </a:r>
          </a:p>
        </p:txBody>
      </p:sp>
    </p:spTree>
    <p:extLst>
      <p:ext uri="{BB962C8B-B14F-4D97-AF65-F5344CB8AC3E}">
        <p14:creationId xmlns:p14="http://schemas.microsoft.com/office/powerpoint/2010/main" val="3109384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14742805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26163494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smtClean="0">
                <a:solidFill>
                  <a:schemeClr val="tx1"/>
                </a:solidFill>
              </a:rPr>
              <a:t>Presentation Title Line 1</a:t>
            </a:r>
            <a:br>
              <a:rPr lang="en-US" dirty="0" smtClean="0">
                <a:solidFill>
                  <a:schemeClr val="tx1"/>
                </a:solidFill>
              </a:rPr>
            </a:br>
            <a:r>
              <a:rPr lang="en-US" dirty="0" smtClean="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Subtitle Line 1</a:t>
            </a:r>
            <a:br>
              <a:rPr lang="en-US" dirty="0" smtClean="0"/>
            </a:br>
            <a:r>
              <a:rPr lang="en-US" dirty="0" smtClean="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Presenter’s Name</a:t>
            </a:r>
            <a:br>
              <a:rPr lang="en-US" dirty="0" smtClean="0"/>
            </a:br>
            <a:r>
              <a:rPr lang="en-US" dirty="0" smtClean="0"/>
              <a:t>Presenter’s Title</a:t>
            </a:r>
            <a:br>
              <a:rPr lang="en-US" dirty="0" smtClean="0"/>
            </a:br>
            <a:r>
              <a:rPr lang="en-US" dirty="0" smtClean="0"/>
              <a:t>Presenter’s Department</a:t>
            </a:r>
          </a:p>
        </p:txBody>
      </p:sp>
      <p:sp>
        <p:nvSpPr>
          <p:cNvPr id="13" name="Footer Placeholder 4"/>
          <p:cNvSpPr>
            <a:spLocks noGrp="1"/>
          </p:cNvSpPr>
          <p:nvPr>
            <p:ph type="ftr" sz="quarter" idx="16"/>
          </p:nvPr>
        </p:nvSpPr>
        <p:spPr>
          <a:xfrm>
            <a:off x="6047030" y="6520372"/>
            <a:ext cx="2938212" cy="201103"/>
          </a:xfrm>
        </p:spPr>
        <p:txBody>
          <a:bodyPr/>
          <a:lstStyle/>
          <a:p>
            <a:endParaRPr lang="en-US" dirty="0"/>
          </a:p>
        </p:txBody>
      </p:sp>
    </p:spTree>
    <p:extLst>
      <p:ext uri="{BB962C8B-B14F-4D97-AF65-F5344CB8AC3E}">
        <p14:creationId xmlns:p14="http://schemas.microsoft.com/office/powerpoint/2010/main" val="40822853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smtClean="0"/>
              <a:t>Insert Bullets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089664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smtClean="0"/>
              <a:t>Insert Slide Title Line 1</a:t>
            </a:r>
            <a:br>
              <a:rPr lang="en-US" dirty="0" smtClean="0"/>
            </a:br>
            <a:r>
              <a:rPr lang="en-US" dirty="0" smtClean="0"/>
              <a:t>Insert Slide Title Line 2</a:t>
            </a:r>
            <a:endParaRPr lang="en-US" dirty="0"/>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smtClean="0"/>
              <a:t>Insert Subhead Line 1</a:t>
            </a:r>
            <a:br>
              <a:rPr lang="en-US" dirty="0" smtClean="0"/>
            </a:br>
            <a:r>
              <a:rPr lang="en-US" dirty="0" smtClean="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smtClean="0"/>
              <a:t>Insert Text Here</a:t>
            </a:r>
            <a:endParaRPr lang="en-US" dirty="0"/>
          </a:p>
        </p:txBody>
      </p:sp>
    </p:spTree>
    <p:extLst>
      <p:ext uri="{BB962C8B-B14F-4D97-AF65-F5344CB8AC3E}">
        <p14:creationId xmlns:p14="http://schemas.microsoft.com/office/powerpoint/2010/main" val="21728878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6.xml"/><Relationship Id="rId7" Type="http://schemas.openxmlformats.org/officeDocument/2006/relationships/image" Target="../media/image1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1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6047030" y="6520372"/>
            <a:ext cx="2938212" cy="201103"/>
          </a:xfrm>
          <a:prstGeom prst="rect">
            <a:avLst/>
          </a:prstGeom>
        </p:spPr>
        <p:txBody>
          <a:bodyPr vert="horz" lIns="91440" tIns="45720" rIns="91440" bIns="45720" rtlCol="0" anchor="ctr"/>
          <a:lstStyle>
            <a:lvl1pPr algn="r">
              <a:defRPr sz="1200" spc="0">
                <a:solidFill>
                  <a:schemeClr val="tx1">
                    <a:tint val="75000"/>
                  </a:schemeClr>
                </a:solidFill>
                <a:latin typeface="Century Gothic"/>
                <a:cs typeface="Century Gothic"/>
              </a:defRPr>
            </a:lvl1pPr>
          </a:lstStyle>
          <a:p>
            <a:endParaRPr lang="en-US" dirty="0"/>
          </a:p>
        </p:txBody>
      </p:sp>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smtClean="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smtClean="0"/>
              <a:t>Insert Slide Title Line 1</a:t>
            </a:r>
            <a:br>
              <a:rPr lang="en-US" dirty="0" smtClean="0"/>
            </a:br>
            <a:r>
              <a:rPr lang="en-US" dirty="0" smtClean="0"/>
              <a:t>Insert Slide Title Line 2</a:t>
            </a:r>
            <a:endParaRPr lang="en-US" dirty="0"/>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Insert Subhead Line 1</a:t>
            </a:r>
            <a:br>
              <a:rPr lang="en-US" sz="2400" dirty="0" smtClean="0"/>
            </a:br>
            <a:r>
              <a:rPr lang="en-US" sz="2400" dirty="0" smtClean="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timing>
    <p:tnLst>
      <p:par>
        <p:cTn id="1" dur="indefinite" restart="never" nodeType="tmRoot"/>
      </p:par>
    </p:tnLst>
  </p:timing>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timing>
    <p:tnLst>
      <p:par>
        <p:cTn id="1" dur="indefinite" restart="never" nodeType="tmRoot"/>
      </p:par>
    </p:tnLst>
  </p:timing>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McKinsey_&amp;_Company"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Module </a:t>
            </a:r>
            <a:r>
              <a:rPr lang="en-US" dirty="0" smtClean="0"/>
              <a:t>7C Innova</a:t>
            </a:r>
            <a:r>
              <a:rPr lang="en-US" dirty="0" smtClean="0"/>
              <a:t>tion</a:t>
            </a:r>
            <a:endParaRPr lang="en-US" dirty="0" smtClean="0"/>
          </a:p>
          <a:p>
            <a:r>
              <a:rPr lang="en-US" dirty="0" smtClean="0"/>
              <a:t>Innovation Best Practices</a:t>
            </a:r>
            <a:endParaRPr lang="en-US" dirty="0"/>
          </a:p>
        </p:txBody>
      </p:sp>
      <p:sp>
        <p:nvSpPr>
          <p:cNvPr id="3" name="Text Placeholder 2"/>
          <p:cNvSpPr>
            <a:spLocks noGrp="1"/>
          </p:cNvSpPr>
          <p:nvPr>
            <p:ph type="body" sz="quarter" idx="14"/>
          </p:nvPr>
        </p:nvSpPr>
        <p:spPr/>
        <p:txBody>
          <a:bodyPr/>
          <a:lstStyle/>
          <a:p>
            <a:r>
              <a:rPr lang="en-US" dirty="0" smtClean="0"/>
              <a:t>Dr. Paul Wojnicki</a:t>
            </a:r>
          </a:p>
          <a:p>
            <a:r>
              <a:rPr lang="en-US" dirty="0" smtClean="0"/>
              <a:t>School of Systems and Enterprises</a:t>
            </a:r>
          </a:p>
          <a:p>
            <a:endParaRPr lang="en-US" dirty="0"/>
          </a:p>
        </p:txBody>
      </p:sp>
      <p:sp>
        <p:nvSpPr>
          <p:cNvPr id="5" name="Text Placeholder 4"/>
          <p:cNvSpPr>
            <a:spLocks noGrp="1"/>
          </p:cNvSpPr>
          <p:nvPr>
            <p:ph type="body" sz="quarter" idx="15"/>
          </p:nvPr>
        </p:nvSpPr>
        <p:spPr/>
        <p:txBody>
          <a:bodyPr/>
          <a:lstStyle/>
          <a:p>
            <a:r>
              <a:rPr lang="en-US" dirty="0" smtClean="0"/>
              <a:t>EM680</a:t>
            </a:r>
            <a:endParaRPr lang="en-US" dirty="0"/>
          </a:p>
        </p:txBody>
      </p:sp>
    </p:spTree>
    <p:extLst>
      <p:ext uri="{BB962C8B-B14F-4D97-AF65-F5344CB8AC3E}">
        <p14:creationId xmlns:p14="http://schemas.microsoft.com/office/powerpoint/2010/main" val="9887913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5536290"/>
            <a:ext cx="8682404" cy="559710"/>
          </a:xfrm>
        </p:spPr>
        <p:txBody>
          <a:bodyPr/>
          <a:lstStyle/>
          <a:p>
            <a:r>
              <a:rPr lang="en-US" dirty="0" smtClean="0"/>
              <a:t>Leadership:  </a:t>
            </a:r>
            <a:r>
              <a:rPr lang="en-US" dirty="0" err="1" smtClean="0"/>
              <a:t>Envolvement</a:t>
            </a:r>
            <a:r>
              <a:rPr lang="en-US" dirty="0" smtClean="0"/>
              <a:t> = Results</a:t>
            </a:r>
            <a:endParaRPr lang="en-US" dirty="0"/>
          </a:p>
        </p:txBody>
      </p:sp>
      <p:sp>
        <p:nvSpPr>
          <p:cNvPr id="6" name="Title 5"/>
          <p:cNvSpPr>
            <a:spLocks noGrp="1"/>
          </p:cNvSpPr>
          <p:nvPr>
            <p:ph type="title"/>
          </p:nvPr>
        </p:nvSpPr>
        <p:spPr/>
        <p:txBody>
          <a:bodyPr/>
          <a:lstStyle/>
          <a:p>
            <a:r>
              <a:rPr lang="en-US" dirty="0" smtClean="0"/>
              <a:t>McKinsey Report on Innovation</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10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74" y="1233797"/>
            <a:ext cx="8657699" cy="4296363"/>
          </a:xfrm>
          <a:prstGeom prst="rect">
            <a:avLst/>
          </a:prstGeom>
        </p:spPr>
      </p:pic>
    </p:spTree>
    <p:extLst>
      <p:ext uri="{BB962C8B-B14F-4D97-AF65-F5344CB8AC3E}">
        <p14:creationId xmlns:p14="http://schemas.microsoft.com/office/powerpoint/2010/main" val="2874505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253067"/>
            <a:ext cx="8682404" cy="4842933"/>
          </a:xfrm>
        </p:spPr>
        <p:txBody>
          <a:bodyPr/>
          <a:lstStyle/>
          <a:p>
            <a:pPr marL="514350" indent="-514350">
              <a:buClr>
                <a:schemeClr val="tx1"/>
              </a:buClr>
              <a:buFont typeface="+mj-lt"/>
              <a:buAutoNum type="arabicPeriod"/>
            </a:pPr>
            <a:r>
              <a:rPr lang="en-US" sz="2400" b="1" dirty="0" smtClean="0">
                <a:solidFill>
                  <a:schemeClr val="accent1"/>
                </a:solidFill>
              </a:rPr>
              <a:t>Communicate </a:t>
            </a:r>
            <a:r>
              <a:rPr lang="en-US" sz="2400" b="1" dirty="0" smtClean="0">
                <a:solidFill>
                  <a:schemeClr val="bg1">
                    <a:lumMod val="50000"/>
                  </a:schemeClr>
                </a:solidFill>
              </a:rPr>
              <a:t>an inspirational vision. </a:t>
            </a:r>
          </a:p>
          <a:p>
            <a:pPr marL="514350" indent="-514350">
              <a:buClr>
                <a:schemeClr val="tx1"/>
              </a:buClr>
              <a:buFont typeface="+mj-lt"/>
              <a:buAutoNum type="arabicPeriod"/>
            </a:pPr>
            <a:r>
              <a:rPr lang="en-US" sz="2400" b="1" dirty="0" smtClean="0">
                <a:solidFill>
                  <a:schemeClr val="accent1"/>
                </a:solidFill>
              </a:rPr>
              <a:t>Set a clear objective </a:t>
            </a:r>
            <a:r>
              <a:rPr lang="en-US" sz="2400" b="1" dirty="0" smtClean="0">
                <a:solidFill>
                  <a:schemeClr val="bg1">
                    <a:lumMod val="50000"/>
                  </a:schemeClr>
                </a:solidFill>
              </a:rPr>
              <a:t>for </a:t>
            </a:r>
            <a:r>
              <a:rPr lang="en-US" sz="2400" b="1" dirty="0">
                <a:solidFill>
                  <a:schemeClr val="bg1">
                    <a:lumMod val="50000"/>
                  </a:schemeClr>
                </a:solidFill>
              </a:rPr>
              <a:t>innovation-led </a:t>
            </a:r>
            <a:r>
              <a:rPr lang="en-US" sz="2400" b="1" dirty="0" smtClean="0">
                <a:solidFill>
                  <a:schemeClr val="bg1">
                    <a:lumMod val="50000"/>
                  </a:schemeClr>
                </a:solidFill>
              </a:rPr>
              <a:t>growth.</a:t>
            </a:r>
          </a:p>
          <a:p>
            <a:pPr marL="514350" indent="-514350">
              <a:buClr>
                <a:schemeClr val="tx1"/>
              </a:buClr>
              <a:buFont typeface="+mj-lt"/>
              <a:buAutoNum type="arabicPeriod"/>
            </a:pPr>
            <a:r>
              <a:rPr lang="en-US" sz="2400" b="1" dirty="0" smtClean="0">
                <a:solidFill>
                  <a:schemeClr val="tx2">
                    <a:lumMod val="60000"/>
                    <a:lumOff val="40000"/>
                  </a:schemeClr>
                </a:solidFill>
              </a:rPr>
              <a:t>Align leadership </a:t>
            </a:r>
            <a:r>
              <a:rPr lang="en-US" sz="2400" b="1" dirty="0" smtClean="0">
                <a:solidFill>
                  <a:schemeClr val="bg1">
                    <a:lumMod val="50000"/>
                  </a:schemeClr>
                </a:solidFill>
              </a:rPr>
              <a:t>around </a:t>
            </a:r>
            <a:r>
              <a:rPr lang="en-US" sz="2400" b="1" dirty="0">
                <a:solidFill>
                  <a:schemeClr val="bg1">
                    <a:lumMod val="50000"/>
                  </a:schemeClr>
                </a:solidFill>
              </a:rPr>
              <a:t>the criticality of innovation.</a:t>
            </a:r>
          </a:p>
          <a:p>
            <a:pPr marL="1828800">
              <a:buClr>
                <a:schemeClr val="tx1"/>
              </a:buClr>
            </a:pPr>
            <a:r>
              <a:rPr lang="en-US" dirty="0" smtClean="0"/>
              <a:t>Clear vision and </a:t>
            </a:r>
            <a:r>
              <a:rPr lang="en-US" dirty="0"/>
              <a:t>strategic plan, </a:t>
            </a:r>
            <a:r>
              <a:rPr lang="en-US" b="1" dirty="0" smtClean="0"/>
              <a:t>linked to financial targets </a:t>
            </a:r>
            <a:r>
              <a:rPr lang="en-US" dirty="0" smtClean="0"/>
              <a:t>of </a:t>
            </a:r>
            <a:r>
              <a:rPr lang="en-US" dirty="0"/>
              <a:t>6 percent </a:t>
            </a:r>
            <a:r>
              <a:rPr lang="en-US" dirty="0" smtClean="0"/>
              <a:t>growth in </a:t>
            </a:r>
            <a:r>
              <a:rPr lang="en-US" dirty="0"/>
              <a:t>the current core and 2 </a:t>
            </a:r>
            <a:r>
              <a:rPr lang="en-US" dirty="0" smtClean="0"/>
              <a:t>percent </a:t>
            </a:r>
            <a:r>
              <a:rPr lang="en-US" dirty="0"/>
              <a:t>in new organic </a:t>
            </a:r>
            <a:r>
              <a:rPr lang="en-US" dirty="0" smtClean="0"/>
              <a:t>ventures</a:t>
            </a:r>
          </a:p>
          <a:p>
            <a:pPr marL="1828800">
              <a:buClr>
                <a:schemeClr val="tx1"/>
              </a:buClr>
            </a:pPr>
            <a:r>
              <a:rPr lang="en-US" dirty="0" smtClean="0"/>
              <a:t>Innovation projects </a:t>
            </a:r>
            <a:r>
              <a:rPr lang="en-US" dirty="0"/>
              <a:t>had to show </a:t>
            </a:r>
            <a:r>
              <a:rPr lang="en-US" b="1" dirty="0" smtClean="0"/>
              <a:t>how</a:t>
            </a:r>
            <a:r>
              <a:rPr lang="en-US" dirty="0" smtClean="0"/>
              <a:t> </a:t>
            </a:r>
            <a:r>
              <a:rPr lang="en-US" dirty="0"/>
              <a:t>it was helping to achieve the growth targets </a:t>
            </a:r>
            <a:endParaRPr lang="en-US" dirty="0" smtClean="0"/>
          </a:p>
          <a:p>
            <a:pPr marL="1828800"/>
            <a:r>
              <a:rPr lang="en-US" dirty="0" smtClean="0"/>
              <a:t>Increase from </a:t>
            </a:r>
            <a:r>
              <a:rPr lang="en-US" b="1" dirty="0"/>
              <a:t>4 percent </a:t>
            </a:r>
            <a:r>
              <a:rPr lang="en-US" b="1" dirty="0" smtClean="0"/>
              <a:t>annual growth </a:t>
            </a:r>
            <a:r>
              <a:rPr lang="en-US" b="1" dirty="0"/>
              <a:t>to 13 percent</a:t>
            </a:r>
            <a:r>
              <a:rPr lang="en-US" dirty="0"/>
              <a:t>, underpinned by the successful launch </a:t>
            </a:r>
            <a:r>
              <a:rPr lang="en-US" dirty="0" smtClean="0"/>
              <a:t>of several </a:t>
            </a:r>
            <a:r>
              <a:rPr lang="en-US" dirty="0"/>
              <a:t>new </a:t>
            </a:r>
            <a:r>
              <a:rPr lang="en-US" dirty="0" smtClean="0"/>
              <a:t>brands</a:t>
            </a:r>
          </a:p>
          <a:p>
            <a:pPr marL="1828800"/>
            <a:r>
              <a:rPr lang="en-US" dirty="0" smtClean="0"/>
              <a:t>Became </a:t>
            </a:r>
            <a:r>
              <a:rPr lang="en-US" b="1" dirty="0" smtClean="0"/>
              <a:t>market </a:t>
            </a:r>
            <a:r>
              <a:rPr lang="en-US" b="1" dirty="0"/>
              <a:t>leader in </a:t>
            </a:r>
            <a:r>
              <a:rPr lang="en-US" b="1" dirty="0" smtClean="0"/>
              <a:t>premade food</a:t>
            </a:r>
            <a:r>
              <a:rPr lang="en-US" b="1" dirty="0"/>
              <a:t> </a:t>
            </a:r>
            <a:r>
              <a:rPr lang="en-US" b="1" dirty="0" smtClean="0"/>
              <a:t>only four years </a:t>
            </a:r>
            <a:r>
              <a:rPr lang="en-US" dirty="0" smtClean="0"/>
              <a:t>after</a:t>
            </a:r>
            <a:r>
              <a:rPr lang="en-US" dirty="0"/>
              <a:t> </a:t>
            </a:r>
            <a:r>
              <a:rPr lang="en-US" dirty="0" smtClean="0"/>
              <a:t>entry</a:t>
            </a:r>
            <a:endParaRPr lang="en-US" dirty="0"/>
          </a:p>
        </p:txBody>
      </p:sp>
      <p:sp>
        <p:nvSpPr>
          <p:cNvPr id="6" name="Title 5"/>
          <p:cNvSpPr>
            <a:spLocks noGrp="1"/>
          </p:cNvSpPr>
          <p:nvPr>
            <p:ph type="title"/>
          </p:nvPr>
        </p:nvSpPr>
        <p:spPr/>
        <p:txBody>
          <a:bodyPr/>
          <a:lstStyle/>
          <a:p>
            <a:r>
              <a:rPr lang="en-US" altLang="en-US" dirty="0" smtClean="0">
                <a:solidFill>
                  <a:schemeClr val="accent1"/>
                </a:solidFill>
              </a:rPr>
              <a:t>How to: ASPIRE</a:t>
            </a:r>
            <a:endParaRPr lang="en-US" dirty="0">
              <a:solidFill>
                <a:schemeClr val="accent1"/>
              </a:solidFill>
            </a:endParaRPr>
          </a:p>
        </p:txBody>
      </p:sp>
      <p:sp>
        <p:nvSpPr>
          <p:cNvPr id="2" name="Slide Number Placeholder 1"/>
          <p:cNvSpPr>
            <a:spLocks noGrp="1"/>
          </p:cNvSpPr>
          <p:nvPr>
            <p:ph type="sldNum" sz="quarter" idx="11"/>
          </p:nvPr>
        </p:nvSpPr>
        <p:spPr/>
        <p:txBody>
          <a:bodyPr/>
          <a:lstStyle/>
          <a:p>
            <a:fld id="{F6F79CA1-B382-4F43-AD32-0B0E11510FDC}"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27013" y="3297382"/>
            <a:ext cx="1670415" cy="734194"/>
          </a:xfrm>
          <a:prstGeom prst="rect">
            <a:avLst/>
          </a:prstGeom>
        </p:spPr>
      </p:pic>
    </p:spTree>
    <p:extLst>
      <p:ext uri="{BB962C8B-B14F-4D97-AF65-F5344CB8AC3E}">
        <p14:creationId xmlns:p14="http://schemas.microsoft.com/office/powerpoint/2010/main" val="4216970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013" y="4268948"/>
            <a:ext cx="1590675" cy="1190625"/>
          </a:xfrm>
          <a:prstGeom prst="rect">
            <a:avLst/>
          </a:prstGeom>
        </p:spPr>
      </p:pic>
      <p:sp>
        <p:nvSpPr>
          <p:cNvPr id="7" name="Text Placeholder 6"/>
          <p:cNvSpPr>
            <a:spLocks noGrp="1"/>
          </p:cNvSpPr>
          <p:nvPr>
            <p:ph type="body" sz="quarter" idx="12"/>
          </p:nvPr>
        </p:nvSpPr>
        <p:spPr>
          <a:xfrm>
            <a:off x="227013" y="1253067"/>
            <a:ext cx="8682404" cy="4842933"/>
          </a:xfrm>
        </p:spPr>
        <p:txBody>
          <a:bodyPr/>
          <a:lstStyle/>
          <a:p>
            <a:pPr marL="457200" indent="-457200">
              <a:buFont typeface="+mj-lt"/>
              <a:buAutoNum type="arabicPeriod"/>
            </a:pPr>
            <a:r>
              <a:rPr lang="en-US" sz="2400" b="1" dirty="0"/>
              <a:t>Make sure you are clear on the </a:t>
            </a:r>
            <a:r>
              <a:rPr lang="en-US" sz="2400" b="1" dirty="0">
                <a:solidFill>
                  <a:schemeClr val="accent6"/>
                </a:solidFill>
              </a:rPr>
              <a:t>innovation </a:t>
            </a:r>
            <a:r>
              <a:rPr lang="en-US" sz="2400" b="1" dirty="0" smtClean="0">
                <a:solidFill>
                  <a:schemeClr val="accent6"/>
                </a:solidFill>
              </a:rPr>
              <a:t>themes </a:t>
            </a:r>
            <a:r>
              <a:rPr lang="en-US" sz="2400" b="1" dirty="0" smtClean="0"/>
              <a:t>you </a:t>
            </a:r>
            <a:r>
              <a:rPr lang="en-US" sz="2400" b="1" dirty="0"/>
              <a:t>are pursuing</a:t>
            </a:r>
            <a:r>
              <a:rPr lang="en-US" sz="2400" b="1" dirty="0" smtClean="0"/>
              <a:t>.</a:t>
            </a:r>
          </a:p>
          <a:p>
            <a:pPr marL="457200" indent="-457200">
              <a:buClr>
                <a:schemeClr val="tx1"/>
              </a:buClr>
              <a:buFont typeface="+mj-lt"/>
              <a:buAutoNum type="arabicPeriod"/>
            </a:pPr>
            <a:r>
              <a:rPr lang="en-US" sz="2400" b="1" dirty="0">
                <a:solidFill>
                  <a:schemeClr val="accent6"/>
                </a:solidFill>
              </a:rPr>
              <a:t>Align</a:t>
            </a:r>
            <a:r>
              <a:rPr lang="en-US" sz="2400" b="1" dirty="0"/>
              <a:t> the portfolio of innovation projects </a:t>
            </a:r>
            <a:r>
              <a:rPr lang="en-US" sz="2400" b="1" dirty="0" smtClean="0"/>
              <a:t>with corporate </a:t>
            </a:r>
            <a:r>
              <a:rPr lang="en-US" sz="2400" b="1" dirty="0">
                <a:solidFill>
                  <a:schemeClr val="accent6"/>
                </a:solidFill>
              </a:rPr>
              <a:t>financial objectives and business strategy</a:t>
            </a:r>
            <a:r>
              <a:rPr lang="en-US" sz="2400" b="1" dirty="0"/>
              <a:t>.</a:t>
            </a:r>
          </a:p>
          <a:p>
            <a:pPr marL="457200" indent="-457200">
              <a:buFont typeface="+mj-lt"/>
              <a:buAutoNum type="arabicPeriod"/>
            </a:pPr>
            <a:r>
              <a:rPr lang="en-US" sz="2400" b="1" dirty="0"/>
              <a:t>Make sure your initiatives are </a:t>
            </a:r>
            <a:r>
              <a:rPr lang="en-US" sz="2400" b="1" dirty="0">
                <a:solidFill>
                  <a:schemeClr val="accent6"/>
                </a:solidFill>
              </a:rPr>
              <a:t>resourced to win</a:t>
            </a:r>
            <a:endParaRPr lang="en-US" sz="2400" b="1" dirty="0" smtClean="0">
              <a:solidFill>
                <a:schemeClr val="accent6"/>
              </a:solidFill>
            </a:endParaRPr>
          </a:p>
          <a:p>
            <a:pPr marL="457200" indent="-457200">
              <a:buFont typeface="+mj-lt"/>
              <a:buAutoNum type="arabicPeriod"/>
            </a:pPr>
            <a:r>
              <a:rPr lang="en-US" sz="2400" b="1" dirty="0" smtClean="0"/>
              <a:t>Create </a:t>
            </a:r>
            <a:r>
              <a:rPr lang="en-US" sz="2400" b="1" dirty="0"/>
              <a:t>a </a:t>
            </a:r>
            <a:r>
              <a:rPr lang="en-US" sz="2400" b="1" dirty="0">
                <a:solidFill>
                  <a:schemeClr val="accent6"/>
                </a:solidFill>
              </a:rPr>
              <a:t>portfolio governance </a:t>
            </a:r>
            <a:r>
              <a:rPr lang="en-US" sz="2400" b="1" dirty="0"/>
              <a:t>system.</a:t>
            </a:r>
            <a:endParaRPr lang="en-US" sz="2400" b="1" dirty="0">
              <a:solidFill>
                <a:schemeClr val="bg1">
                  <a:lumMod val="50000"/>
                </a:schemeClr>
              </a:solidFill>
            </a:endParaRPr>
          </a:p>
          <a:p>
            <a:pPr marL="1376363"/>
            <a:r>
              <a:rPr lang="en-US" dirty="0" smtClean="0"/>
              <a:t>Balance </a:t>
            </a:r>
            <a:r>
              <a:rPr lang="en-US" dirty="0"/>
              <a:t>between breakthrough and </a:t>
            </a:r>
            <a:r>
              <a:rPr lang="en-US" dirty="0" smtClean="0"/>
              <a:t>incremental innovation </a:t>
            </a:r>
            <a:r>
              <a:rPr lang="en-US" dirty="0"/>
              <a:t>investments. </a:t>
            </a:r>
            <a:endParaRPr lang="en-US" dirty="0" smtClean="0"/>
          </a:p>
          <a:p>
            <a:pPr marL="1376363"/>
            <a:r>
              <a:rPr lang="en-US" dirty="0" smtClean="0"/>
              <a:t>Senior management asks </a:t>
            </a:r>
            <a:r>
              <a:rPr lang="en-US" dirty="0"/>
              <a:t>high-potential leaders to submit at least three “</a:t>
            </a:r>
            <a:r>
              <a:rPr lang="en-US" dirty="0" smtClean="0"/>
              <a:t>Imagination Breakthrough</a:t>
            </a:r>
            <a:r>
              <a:rPr lang="en-US" dirty="0"/>
              <a:t>” proposals each year. </a:t>
            </a:r>
            <a:endParaRPr lang="en-US" dirty="0" smtClean="0"/>
          </a:p>
          <a:p>
            <a:pPr marL="1376363"/>
            <a:r>
              <a:rPr lang="en-US" dirty="0" smtClean="0"/>
              <a:t>120 </a:t>
            </a:r>
            <a:r>
              <a:rPr lang="en-US" dirty="0"/>
              <a:t>such projects, generating an </a:t>
            </a:r>
            <a:r>
              <a:rPr lang="en-US" dirty="0" smtClean="0"/>
              <a:t>estimated $3 </a:t>
            </a:r>
            <a:r>
              <a:rPr lang="en-US" dirty="0"/>
              <a:t>billion in annual revenues.</a:t>
            </a:r>
            <a:endParaRPr lang="en-US" b="1" dirty="0">
              <a:solidFill>
                <a:schemeClr val="accent1"/>
              </a:solidFill>
            </a:endParaRPr>
          </a:p>
        </p:txBody>
      </p:sp>
      <p:sp>
        <p:nvSpPr>
          <p:cNvPr id="6" name="Title 5"/>
          <p:cNvSpPr>
            <a:spLocks noGrp="1"/>
          </p:cNvSpPr>
          <p:nvPr>
            <p:ph type="title"/>
          </p:nvPr>
        </p:nvSpPr>
        <p:spPr/>
        <p:txBody>
          <a:bodyPr/>
          <a:lstStyle/>
          <a:p>
            <a:r>
              <a:rPr lang="en-US" altLang="en-US" dirty="0" smtClean="0">
                <a:solidFill>
                  <a:schemeClr val="accent6"/>
                </a:solidFill>
              </a:rPr>
              <a:t>How to: CHOOSE</a:t>
            </a:r>
            <a:endParaRPr lang="en-US" dirty="0">
              <a:solidFill>
                <a:schemeClr val="accent6"/>
              </a:solidFill>
            </a:endParaRPr>
          </a:p>
        </p:txBody>
      </p:sp>
      <p:sp>
        <p:nvSpPr>
          <p:cNvPr id="2" name="Slide Number Placeholder 1"/>
          <p:cNvSpPr>
            <a:spLocks noGrp="1"/>
          </p:cNvSpPr>
          <p:nvPr>
            <p:ph type="sldNum" sz="quarter" idx="11"/>
          </p:nvPr>
        </p:nvSpPr>
        <p:spPr/>
        <p:txBody>
          <a:bodyPr/>
          <a:lstStyle/>
          <a:p>
            <a:fld id="{F6F79CA1-B382-4F43-AD32-0B0E11510FDC}" type="slidenum">
              <a:rPr lang="en-US" smtClean="0"/>
              <a:pPr/>
              <a:t>12</a:t>
            </a:fld>
            <a:endParaRPr lang="en-US" dirty="0"/>
          </a:p>
        </p:txBody>
      </p:sp>
    </p:spTree>
    <p:extLst>
      <p:ext uri="{BB962C8B-B14F-4D97-AF65-F5344CB8AC3E}">
        <p14:creationId xmlns:p14="http://schemas.microsoft.com/office/powerpoint/2010/main" val="3602564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5536290"/>
            <a:ext cx="8682404" cy="559710"/>
          </a:xfrm>
        </p:spPr>
        <p:txBody>
          <a:bodyPr/>
          <a:lstStyle/>
          <a:p>
            <a:r>
              <a:rPr lang="en-US" dirty="0" smtClean="0"/>
              <a:t>Successful innovators </a:t>
            </a:r>
            <a:r>
              <a:rPr lang="en-US" u="sng" dirty="0" smtClean="0"/>
              <a:t>manage</a:t>
            </a:r>
            <a:r>
              <a:rPr lang="en-US" dirty="0" smtClean="0"/>
              <a:t> portfolio of innovation.</a:t>
            </a:r>
            <a:endParaRPr lang="en-US" dirty="0"/>
          </a:p>
        </p:txBody>
      </p:sp>
      <p:sp>
        <p:nvSpPr>
          <p:cNvPr id="6" name="Title 5"/>
          <p:cNvSpPr>
            <a:spLocks noGrp="1"/>
          </p:cNvSpPr>
          <p:nvPr>
            <p:ph type="title"/>
          </p:nvPr>
        </p:nvSpPr>
        <p:spPr/>
        <p:txBody>
          <a:bodyPr/>
          <a:lstStyle/>
          <a:p>
            <a:r>
              <a:rPr lang="en-US" dirty="0" smtClean="0"/>
              <a:t>McKinsey Report on Innovation</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13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22" y="1233797"/>
            <a:ext cx="8682404" cy="4296363"/>
          </a:xfrm>
          <a:prstGeom prst="rect">
            <a:avLst/>
          </a:prstGeom>
        </p:spPr>
      </p:pic>
    </p:spTree>
    <p:extLst>
      <p:ext uri="{BB962C8B-B14F-4D97-AF65-F5344CB8AC3E}">
        <p14:creationId xmlns:p14="http://schemas.microsoft.com/office/powerpoint/2010/main" val="2994355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253067"/>
            <a:ext cx="8682404" cy="4842933"/>
          </a:xfrm>
        </p:spPr>
        <p:txBody>
          <a:bodyPr/>
          <a:lstStyle/>
          <a:p>
            <a:pPr marL="457200" indent="-457200">
              <a:buFont typeface="+mj-lt"/>
              <a:buAutoNum type="arabicPeriod"/>
            </a:pPr>
            <a:r>
              <a:rPr lang="en-US" sz="2400" b="1" dirty="0"/>
              <a:t>Systemically </a:t>
            </a:r>
            <a:r>
              <a:rPr lang="en-US" sz="2400" b="1" dirty="0">
                <a:solidFill>
                  <a:schemeClr val="accent3"/>
                </a:solidFill>
              </a:rPr>
              <a:t>scan for opportunities </a:t>
            </a:r>
            <a:r>
              <a:rPr lang="en-US" sz="2400" b="1" dirty="0"/>
              <a:t>using </a:t>
            </a:r>
            <a:r>
              <a:rPr lang="en-US" sz="2400" b="1" dirty="0" smtClean="0"/>
              <a:t>multiple lenses: Business Lens, Market Lens, Technology Lens</a:t>
            </a:r>
          </a:p>
          <a:p>
            <a:pPr marL="457200" indent="-457200">
              <a:buClr>
                <a:schemeClr val="tx1"/>
              </a:buClr>
              <a:buFont typeface="+mj-lt"/>
              <a:buAutoNum type="arabicPeriod"/>
            </a:pPr>
            <a:r>
              <a:rPr lang="en-US" sz="2400" b="1" dirty="0">
                <a:solidFill>
                  <a:schemeClr val="accent3"/>
                </a:solidFill>
              </a:rPr>
              <a:t>Synthesize information into insight </a:t>
            </a:r>
            <a:r>
              <a:rPr lang="en-US" sz="2400" b="1" dirty="0"/>
              <a:t>and </a:t>
            </a:r>
            <a:r>
              <a:rPr lang="en-US" sz="2400" b="1" dirty="0" smtClean="0"/>
              <a:t>describe specific </a:t>
            </a:r>
            <a:r>
              <a:rPr lang="en-US" sz="2400" b="1" dirty="0"/>
              <a:t>problems to </a:t>
            </a:r>
            <a:r>
              <a:rPr lang="en-US" sz="2400" b="1" dirty="0" smtClean="0"/>
              <a:t>solve</a:t>
            </a:r>
          </a:p>
          <a:p>
            <a:pPr marL="457200" indent="-457200">
              <a:buFont typeface="+mj-lt"/>
              <a:buAutoNum type="arabicPeriod"/>
            </a:pPr>
            <a:r>
              <a:rPr lang="en-US" sz="2400" b="1" dirty="0" smtClean="0"/>
              <a:t>Create </a:t>
            </a:r>
            <a:r>
              <a:rPr lang="en-US" sz="2400" b="1" dirty="0">
                <a:solidFill>
                  <a:schemeClr val="accent3"/>
                </a:solidFill>
              </a:rPr>
              <a:t>differentiated value </a:t>
            </a:r>
            <a:r>
              <a:rPr lang="en-US" sz="2400" b="1" dirty="0" smtClean="0">
                <a:solidFill>
                  <a:schemeClr val="accent3"/>
                </a:solidFill>
              </a:rPr>
              <a:t>propositions</a:t>
            </a:r>
          </a:p>
          <a:p>
            <a:pPr marL="1828800"/>
            <a:r>
              <a:rPr lang="en-US" sz="1200" b="1" dirty="0" smtClean="0"/>
              <a:t>Driving </a:t>
            </a:r>
            <a:r>
              <a:rPr lang="en-US" sz="1200" b="1" dirty="0"/>
              <a:t>innovation derived </a:t>
            </a:r>
            <a:r>
              <a:rPr lang="en-US" sz="1200" b="1" dirty="0" smtClean="0"/>
              <a:t>from consumer </a:t>
            </a:r>
            <a:r>
              <a:rPr lang="en-US" sz="1200" b="1" dirty="0"/>
              <a:t>insights that identify and address </a:t>
            </a:r>
            <a:r>
              <a:rPr lang="en-US" sz="1200" b="1" dirty="0" smtClean="0"/>
              <a:t>needs through investment in in </a:t>
            </a:r>
            <a:r>
              <a:rPr lang="en-US" sz="1200" b="1" dirty="0"/>
              <a:t>market research </a:t>
            </a:r>
            <a:endParaRPr lang="en-US" sz="1200" b="1" dirty="0" smtClean="0"/>
          </a:p>
          <a:p>
            <a:pPr marL="1828800"/>
            <a:r>
              <a:rPr lang="en-US" sz="1200" b="1" dirty="0" smtClean="0"/>
              <a:t>R&amp;D </a:t>
            </a:r>
            <a:r>
              <a:rPr lang="en-US" sz="1200" b="1" dirty="0"/>
              <a:t>programs not just on technology, but on technology that </a:t>
            </a:r>
            <a:r>
              <a:rPr lang="en-US" sz="1200" b="1" dirty="0" smtClean="0"/>
              <a:t>has clear </a:t>
            </a:r>
            <a:r>
              <a:rPr lang="en-US" sz="1200" b="1" dirty="0"/>
              <a:t>benefits which align with those consumer needs </a:t>
            </a:r>
            <a:endParaRPr lang="en-US" sz="1200" b="1" dirty="0" smtClean="0"/>
          </a:p>
          <a:p>
            <a:pPr marL="1828800"/>
            <a:r>
              <a:rPr lang="en-US" sz="1200" b="1" dirty="0" smtClean="0"/>
              <a:t>Every </a:t>
            </a:r>
            <a:r>
              <a:rPr lang="en-US" sz="1200" b="1" dirty="0"/>
              <a:t>year, P&amp;G lists the top </a:t>
            </a:r>
            <a:r>
              <a:rPr lang="en-US" sz="1200" b="1" dirty="0" smtClean="0"/>
              <a:t>unmet consumer </a:t>
            </a:r>
            <a:r>
              <a:rPr lang="en-US" sz="1200" b="1" dirty="0"/>
              <a:t>needs for each business and the company overall </a:t>
            </a:r>
            <a:r>
              <a:rPr lang="en-US" sz="1200" b="1" dirty="0" smtClean="0"/>
              <a:t>and builds </a:t>
            </a:r>
            <a:r>
              <a:rPr lang="en-US" sz="1200" b="1" dirty="0"/>
              <a:t>its innovation strategy around them. </a:t>
            </a:r>
            <a:endParaRPr lang="en-US" sz="1200" b="1" dirty="0" smtClean="0"/>
          </a:p>
          <a:p>
            <a:pPr marL="1828800"/>
            <a:r>
              <a:rPr lang="en-US" sz="1200" b="1" dirty="0" smtClean="0"/>
              <a:t>Adjacent </a:t>
            </a:r>
            <a:r>
              <a:rPr lang="en-US" sz="1200" b="1" dirty="0"/>
              <a:t>new </a:t>
            </a:r>
            <a:r>
              <a:rPr lang="en-US" sz="1200" b="1" dirty="0" smtClean="0"/>
              <a:t>solutions: Leverage brands to expand  (Pampers </a:t>
            </a:r>
            <a:r>
              <a:rPr lang="en-US" sz="1200" b="1" dirty="0"/>
              <a:t>expanded into wipes and </a:t>
            </a:r>
            <a:r>
              <a:rPr lang="en-US" sz="1200" b="1" dirty="0" smtClean="0"/>
              <a:t>changing pads </a:t>
            </a:r>
            <a:r>
              <a:rPr lang="en-US" sz="1200" b="1" dirty="0"/>
              <a:t>and Crest into other “healthy mouth” products like </a:t>
            </a:r>
            <a:r>
              <a:rPr lang="en-US" sz="1200" b="1" dirty="0" smtClean="0"/>
              <a:t>white strips.)</a:t>
            </a:r>
          </a:p>
          <a:p>
            <a:pPr marL="1828800"/>
            <a:r>
              <a:rPr lang="en-US" sz="1200" b="1" dirty="0" smtClean="0"/>
              <a:t>Consumer-learning tools, for </a:t>
            </a:r>
            <a:r>
              <a:rPr lang="en-US" sz="1200" b="1" dirty="0"/>
              <a:t>instance benefiting from crowdsourcing insight via </a:t>
            </a:r>
            <a:r>
              <a:rPr lang="en-US" sz="1200" b="1" dirty="0" smtClean="0"/>
              <a:t>digital platforms </a:t>
            </a:r>
            <a:r>
              <a:rPr lang="en-US" sz="1200" b="1" dirty="0"/>
              <a:t>such as </a:t>
            </a:r>
            <a:r>
              <a:rPr lang="en-US" sz="1200" b="1" dirty="0" err="1"/>
              <a:t>Vocalpoint</a:t>
            </a:r>
            <a:r>
              <a:rPr lang="en-US" sz="1200" b="1" dirty="0"/>
              <a:t> to connect with an “army of moms” </a:t>
            </a:r>
            <a:r>
              <a:rPr lang="en-US" sz="1200" b="1" dirty="0" smtClean="0"/>
              <a:t>(</a:t>
            </a:r>
            <a:r>
              <a:rPr lang="en-US" sz="1200" b="1" dirty="0" err="1"/>
              <a:t>Vocalpoint</a:t>
            </a:r>
            <a:r>
              <a:rPr lang="en-US" sz="1200" b="1" dirty="0"/>
              <a:t> has 250,000 members) for insights on </a:t>
            </a:r>
            <a:r>
              <a:rPr lang="en-US" sz="1200" b="1" dirty="0" smtClean="0"/>
              <a:t>products</a:t>
            </a:r>
            <a:endParaRPr lang="en-US" sz="1200" b="1" dirty="0"/>
          </a:p>
        </p:txBody>
      </p:sp>
      <p:sp>
        <p:nvSpPr>
          <p:cNvPr id="6" name="Title 5"/>
          <p:cNvSpPr>
            <a:spLocks noGrp="1"/>
          </p:cNvSpPr>
          <p:nvPr>
            <p:ph type="title"/>
          </p:nvPr>
        </p:nvSpPr>
        <p:spPr/>
        <p:txBody>
          <a:bodyPr/>
          <a:lstStyle/>
          <a:p>
            <a:r>
              <a:rPr lang="en-US" altLang="en-US" dirty="0" smtClean="0">
                <a:solidFill>
                  <a:schemeClr val="accent3"/>
                </a:solidFill>
              </a:rPr>
              <a:t>How to: DISCOVER</a:t>
            </a:r>
            <a:endParaRPr lang="en-US" dirty="0">
              <a:solidFill>
                <a:schemeClr val="accent3"/>
              </a:solidFill>
            </a:endParaRPr>
          </a:p>
        </p:txBody>
      </p:sp>
      <p:sp>
        <p:nvSpPr>
          <p:cNvPr id="2" name="Slide Number Placeholder 1"/>
          <p:cNvSpPr>
            <a:spLocks noGrp="1"/>
          </p:cNvSpPr>
          <p:nvPr>
            <p:ph type="sldNum" sz="quarter" idx="11"/>
          </p:nvPr>
        </p:nvSpPr>
        <p:spPr/>
        <p:txBody>
          <a:bodyPr/>
          <a:lstStyle/>
          <a:p>
            <a:fld id="{F6F79CA1-B382-4F43-AD32-0B0E11510FDC}" type="slidenum">
              <a:rPr lang="en-US" smtClean="0"/>
              <a:pPr/>
              <a:t>14</a:t>
            </a:fld>
            <a:endParaRPr lang="en-US" dirty="0"/>
          </a:p>
        </p:txBody>
      </p:sp>
      <p:pic>
        <p:nvPicPr>
          <p:cNvPr id="5" name="Picture 4"/>
          <p:cNvPicPr>
            <a:picLocks noChangeAspect="1"/>
          </p:cNvPicPr>
          <p:nvPr/>
        </p:nvPicPr>
        <p:blipFill>
          <a:blip r:embed="rId3"/>
          <a:stretch>
            <a:fillRect/>
          </a:stretch>
        </p:blipFill>
        <p:spPr>
          <a:xfrm>
            <a:off x="310428" y="4027055"/>
            <a:ext cx="1063469" cy="862734"/>
          </a:xfrm>
          <a:prstGeom prst="rect">
            <a:avLst/>
          </a:prstGeom>
        </p:spPr>
      </p:pic>
    </p:spTree>
    <p:extLst>
      <p:ext uri="{BB962C8B-B14F-4D97-AF65-F5344CB8AC3E}">
        <p14:creationId xmlns:p14="http://schemas.microsoft.com/office/powerpoint/2010/main" val="1484767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253067"/>
            <a:ext cx="8682404" cy="4842933"/>
          </a:xfrm>
        </p:spPr>
        <p:txBody>
          <a:bodyPr/>
          <a:lstStyle/>
          <a:p>
            <a:pPr marL="457200" indent="-457200">
              <a:buFont typeface="+mj-lt"/>
              <a:buAutoNum type="arabicPeriod"/>
            </a:pPr>
            <a:r>
              <a:rPr lang="en-US" sz="2400" b="1" dirty="0"/>
              <a:t>Develop </a:t>
            </a:r>
            <a:r>
              <a:rPr lang="en-US" sz="2400" b="1" dirty="0">
                <a:solidFill>
                  <a:schemeClr val="accent4"/>
                </a:solidFill>
              </a:rPr>
              <a:t>market intelligence and explore </a:t>
            </a:r>
            <a:r>
              <a:rPr lang="en-US" sz="2400" b="1" dirty="0" smtClean="0"/>
              <a:t>possibilities</a:t>
            </a:r>
          </a:p>
          <a:p>
            <a:pPr marL="457200" indent="-457200">
              <a:buFont typeface="+mj-lt"/>
              <a:buAutoNum type="arabicPeriod"/>
            </a:pPr>
            <a:r>
              <a:rPr lang="en-US" sz="2400" b="1" dirty="0" smtClean="0"/>
              <a:t>Selectively </a:t>
            </a:r>
            <a:r>
              <a:rPr lang="en-US" sz="2400" b="1" dirty="0"/>
              <a:t>invest in a </a:t>
            </a:r>
            <a:r>
              <a:rPr lang="en-US" sz="2400" b="1" dirty="0">
                <a:solidFill>
                  <a:schemeClr val="accent4"/>
                </a:solidFill>
              </a:rPr>
              <a:t>diversified set of initiatives </a:t>
            </a:r>
            <a:r>
              <a:rPr lang="en-US" sz="2400" b="1" dirty="0"/>
              <a:t>to </a:t>
            </a:r>
            <a:r>
              <a:rPr lang="en-US" sz="2400" b="1" dirty="0" smtClean="0"/>
              <a:t>explore </a:t>
            </a:r>
            <a:r>
              <a:rPr lang="en-US" sz="2400" b="1" dirty="0"/>
              <a:t>innovative business </a:t>
            </a:r>
            <a:r>
              <a:rPr lang="en-US" sz="2400" b="1" dirty="0" smtClean="0"/>
              <a:t>models</a:t>
            </a:r>
          </a:p>
          <a:p>
            <a:pPr marL="457200" indent="-457200">
              <a:buFont typeface="+mj-lt"/>
              <a:buAutoNum type="arabicPeriod"/>
            </a:pPr>
            <a:r>
              <a:rPr lang="en-US" sz="2400" b="1" dirty="0" smtClean="0"/>
              <a:t>Continuously </a:t>
            </a:r>
            <a:r>
              <a:rPr lang="en-US" sz="2400" b="1" dirty="0"/>
              <a:t>re-evaluate your position in the </a:t>
            </a:r>
            <a:r>
              <a:rPr lang="en-US" sz="2400" b="1" dirty="0" smtClean="0"/>
              <a:t>value chain</a:t>
            </a:r>
          </a:p>
          <a:p>
            <a:pPr marL="457200" indent="-457200">
              <a:buFont typeface="+mj-lt"/>
              <a:buAutoNum type="arabicPeriod"/>
            </a:pPr>
            <a:r>
              <a:rPr lang="en-US" sz="2400" b="1" dirty="0" smtClean="0"/>
              <a:t>Consider </a:t>
            </a:r>
            <a:r>
              <a:rPr lang="en-US" sz="2400" b="1" dirty="0"/>
              <a:t>business models that you can use to </a:t>
            </a:r>
            <a:r>
              <a:rPr lang="en-US" sz="2400" b="1" dirty="0" smtClean="0"/>
              <a:t>deliver value </a:t>
            </a:r>
            <a:r>
              <a:rPr lang="en-US" sz="2400" b="1" dirty="0"/>
              <a:t>to priority groups of new customers</a:t>
            </a:r>
            <a:endParaRPr lang="en-US" sz="2400" b="1" dirty="0" smtClean="0"/>
          </a:p>
          <a:p>
            <a:pPr marL="1828800"/>
            <a:r>
              <a:rPr lang="en-US" sz="1200" b="1" dirty="0" smtClean="0"/>
              <a:t>Retail </a:t>
            </a:r>
            <a:r>
              <a:rPr lang="en-US" sz="1200" b="1" dirty="0"/>
              <a:t>remains Amazon’s core business, but the company </a:t>
            </a:r>
            <a:r>
              <a:rPr lang="en-US" sz="1200" b="1" dirty="0" smtClean="0"/>
              <a:t>has evolved services</a:t>
            </a:r>
          </a:p>
          <a:p>
            <a:pPr marL="1828800"/>
            <a:r>
              <a:rPr lang="en-US" sz="1200" b="1" dirty="0" smtClean="0"/>
              <a:t>AWS (Amazon Web Services) now accounts for 20% of revenue and large percent of profit.</a:t>
            </a:r>
          </a:p>
          <a:p>
            <a:pPr marL="1828800"/>
            <a:r>
              <a:rPr lang="en-US" sz="1200" b="1" dirty="0"/>
              <a:t>Amazon uses its operating </a:t>
            </a:r>
            <a:r>
              <a:rPr lang="en-US" sz="1200" b="1" dirty="0" err="1" smtClean="0"/>
              <a:t>infrastructureand</a:t>
            </a:r>
            <a:r>
              <a:rPr lang="en-US" sz="1200" b="1" dirty="0" smtClean="0"/>
              <a:t> </a:t>
            </a:r>
            <a:r>
              <a:rPr lang="en-US" sz="1200" b="1" dirty="0"/>
              <a:t>supply chain to create new businesses, ranging from hosted computing </a:t>
            </a:r>
            <a:r>
              <a:rPr lang="en-US" sz="1200" b="1" dirty="0" smtClean="0"/>
              <a:t>services, </a:t>
            </a:r>
            <a:r>
              <a:rPr lang="en-US" sz="1200" b="1" dirty="0"/>
              <a:t>Amazon </a:t>
            </a:r>
            <a:r>
              <a:rPr lang="en-US" sz="1200" b="1" dirty="0" smtClean="0"/>
              <a:t>Fresh and Warehousing/fulfillment.</a:t>
            </a:r>
          </a:p>
          <a:p>
            <a:pPr marL="1828800"/>
            <a:r>
              <a:rPr lang="en-US" sz="1200" b="1" dirty="0" smtClean="0"/>
              <a:t>Video and Audio streaming evolved from sales. Now Amazon produces Original Content to supplement its video services., Amazon Video, Hardware etc.</a:t>
            </a:r>
          </a:p>
        </p:txBody>
      </p:sp>
      <p:sp>
        <p:nvSpPr>
          <p:cNvPr id="6" name="Title 5"/>
          <p:cNvSpPr>
            <a:spLocks noGrp="1"/>
          </p:cNvSpPr>
          <p:nvPr>
            <p:ph type="title"/>
          </p:nvPr>
        </p:nvSpPr>
        <p:spPr/>
        <p:txBody>
          <a:bodyPr/>
          <a:lstStyle/>
          <a:p>
            <a:r>
              <a:rPr lang="en-US" altLang="en-US" dirty="0" smtClean="0">
                <a:solidFill>
                  <a:schemeClr val="accent4"/>
                </a:solidFill>
              </a:rPr>
              <a:t>How to: EVOLVE</a:t>
            </a:r>
            <a:endParaRPr lang="en-US" dirty="0">
              <a:solidFill>
                <a:schemeClr val="accent4"/>
              </a:solidFill>
            </a:endParaRPr>
          </a:p>
        </p:txBody>
      </p:sp>
      <p:sp>
        <p:nvSpPr>
          <p:cNvPr id="2" name="Slide Number Placeholder 1"/>
          <p:cNvSpPr>
            <a:spLocks noGrp="1"/>
          </p:cNvSpPr>
          <p:nvPr>
            <p:ph type="sldNum" sz="quarter" idx="11"/>
          </p:nvPr>
        </p:nvSpPr>
        <p:spPr/>
        <p:txBody>
          <a:bodyPr/>
          <a:lstStyle/>
          <a:p>
            <a:fld id="{F6F79CA1-B382-4F43-AD32-0B0E11510FDC}" type="slidenum">
              <a:rPr lang="en-US" smtClean="0"/>
              <a:pPr/>
              <a:t>15</a:t>
            </a:fld>
            <a:endParaRPr lang="en-US" dirty="0"/>
          </a:p>
        </p:txBody>
      </p:sp>
      <p:pic>
        <p:nvPicPr>
          <p:cNvPr id="8" name="Picture 7"/>
          <p:cNvPicPr>
            <a:picLocks noChangeAspect="1"/>
          </p:cNvPicPr>
          <p:nvPr/>
        </p:nvPicPr>
        <p:blipFill>
          <a:blip r:embed="rId3"/>
          <a:stretch>
            <a:fillRect/>
          </a:stretch>
        </p:blipFill>
        <p:spPr>
          <a:xfrm>
            <a:off x="673262" y="4525347"/>
            <a:ext cx="1178864" cy="1178864"/>
          </a:xfrm>
          <a:prstGeom prst="rect">
            <a:avLst/>
          </a:prstGeom>
        </p:spPr>
      </p:pic>
    </p:spTree>
    <p:extLst>
      <p:ext uri="{BB962C8B-B14F-4D97-AF65-F5344CB8AC3E}">
        <p14:creationId xmlns:p14="http://schemas.microsoft.com/office/powerpoint/2010/main" val="2119564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7013" y="1233180"/>
            <a:ext cx="8153550" cy="4862820"/>
          </a:xfrm>
          <a:prstGeom prst="rect">
            <a:avLst/>
          </a:prstGeom>
        </p:spPr>
      </p:pic>
      <p:sp>
        <p:nvSpPr>
          <p:cNvPr id="7" name="Text Placeholder 6"/>
          <p:cNvSpPr>
            <a:spLocks noGrp="1"/>
          </p:cNvSpPr>
          <p:nvPr>
            <p:ph type="body" sz="quarter" idx="12"/>
          </p:nvPr>
        </p:nvSpPr>
        <p:spPr>
          <a:xfrm>
            <a:off x="227013" y="1586204"/>
            <a:ext cx="8682404" cy="4509796"/>
          </a:xfrm>
        </p:spPr>
        <p:txBody>
          <a:bodyPr/>
          <a:lstStyle/>
          <a:p>
            <a:r>
              <a:rPr lang="en-US" sz="1200" b="1" dirty="0" smtClean="0"/>
              <a:t> </a:t>
            </a:r>
            <a:endParaRPr lang="en-US" sz="1200" b="1" dirty="0"/>
          </a:p>
        </p:txBody>
      </p:sp>
      <p:sp>
        <p:nvSpPr>
          <p:cNvPr id="6" name="Title 5"/>
          <p:cNvSpPr>
            <a:spLocks noGrp="1"/>
          </p:cNvSpPr>
          <p:nvPr>
            <p:ph type="title"/>
          </p:nvPr>
        </p:nvSpPr>
        <p:spPr/>
        <p:txBody>
          <a:bodyPr/>
          <a:lstStyle/>
          <a:p>
            <a:r>
              <a:rPr lang="en-US" altLang="en-US" dirty="0" smtClean="0">
                <a:solidFill>
                  <a:schemeClr val="accent4"/>
                </a:solidFill>
              </a:rPr>
              <a:t>How to: EVOLVE</a:t>
            </a:r>
            <a:endParaRPr lang="en-US" dirty="0">
              <a:solidFill>
                <a:schemeClr val="accent4"/>
              </a:solidFill>
            </a:endParaRPr>
          </a:p>
        </p:txBody>
      </p:sp>
      <p:sp>
        <p:nvSpPr>
          <p:cNvPr id="2" name="Slide Number Placeholder 1"/>
          <p:cNvSpPr>
            <a:spLocks noGrp="1"/>
          </p:cNvSpPr>
          <p:nvPr>
            <p:ph type="sldNum" sz="quarter" idx="11"/>
          </p:nvPr>
        </p:nvSpPr>
        <p:spPr/>
        <p:txBody>
          <a:bodyPr/>
          <a:lstStyle/>
          <a:p>
            <a:fld id="{F6F79CA1-B382-4F43-AD32-0B0E11510FDC}" type="slidenum">
              <a:rPr lang="en-US" smtClean="0"/>
              <a:pPr/>
              <a:t>16</a:t>
            </a:fld>
            <a:endParaRPr lang="en-US" dirty="0"/>
          </a:p>
        </p:txBody>
      </p:sp>
    </p:spTree>
    <p:extLst>
      <p:ext uri="{BB962C8B-B14F-4D97-AF65-F5344CB8AC3E}">
        <p14:creationId xmlns:p14="http://schemas.microsoft.com/office/powerpoint/2010/main" val="2796698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417638"/>
            <a:ext cx="8682404" cy="4678362"/>
          </a:xfrm>
        </p:spPr>
        <p:txBody>
          <a:bodyPr/>
          <a:lstStyle/>
          <a:p>
            <a:r>
              <a:rPr lang="en-US" altLang="en-US" b="1" dirty="0">
                <a:solidFill>
                  <a:srgbClr val="3F8DE2"/>
                </a:solidFill>
                <a:latin typeface="Verdana" panose="020B0604030504040204" pitchFamily="34" charset="0"/>
              </a:rPr>
              <a:t>VISIONARY </a:t>
            </a:r>
            <a:r>
              <a:rPr lang="en-US" altLang="en-US" b="1" dirty="0" smtClean="0">
                <a:solidFill>
                  <a:srgbClr val="3F8DE2"/>
                </a:solidFill>
                <a:latin typeface="Verdana" panose="020B0604030504040204" pitchFamily="34" charset="0"/>
              </a:rPr>
              <a:t>INNOVATORS</a:t>
            </a:r>
            <a:br>
              <a:rPr lang="en-US" altLang="en-US" b="1" dirty="0" smtClean="0">
                <a:solidFill>
                  <a:srgbClr val="3F8DE2"/>
                </a:solidFill>
                <a:latin typeface="Verdana" panose="020B0604030504040204" pitchFamily="34" charset="0"/>
              </a:rPr>
            </a:br>
            <a:r>
              <a:rPr lang="en-US" altLang="en-US" dirty="0" smtClean="0">
                <a:latin typeface="Verdana" panose="020B0604030504040204" pitchFamily="34" charset="0"/>
              </a:rPr>
              <a:t>Companies </a:t>
            </a:r>
            <a:r>
              <a:rPr lang="en-US" altLang="en-US" dirty="0">
                <a:latin typeface="Verdana" panose="020B0604030504040204" pitchFamily="34" charset="0"/>
              </a:rPr>
              <a:t>driven by a strong leader who sees the paradigm shift earlier than anyone </a:t>
            </a:r>
            <a:r>
              <a:rPr lang="en-US" altLang="en-US" dirty="0" smtClean="0">
                <a:latin typeface="Verdana" panose="020B0604030504040204" pitchFamily="34" charset="0"/>
              </a:rPr>
              <a:t>else:  Steve </a:t>
            </a:r>
            <a:r>
              <a:rPr lang="en-US" altLang="en-US" dirty="0">
                <a:latin typeface="Verdana" panose="020B0604030504040204" pitchFamily="34" charset="0"/>
              </a:rPr>
              <a:t>Jobs/Apple </a:t>
            </a:r>
            <a:r>
              <a:rPr lang="en-US" altLang="en-US" dirty="0" smtClean="0">
                <a:latin typeface="Verdana" panose="020B0604030504040204" pitchFamily="34" charset="0"/>
              </a:rPr>
              <a:t/>
            </a:r>
            <a:br>
              <a:rPr lang="en-US" altLang="en-US" dirty="0" smtClean="0">
                <a:latin typeface="Verdana" panose="020B0604030504040204" pitchFamily="34" charset="0"/>
              </a:rPr>
            </a:br>
            <a:r>
              <a:rPr lang="en-US" altLang="en-US" i="1" dirty="0" smtClean="0">
                <a:latin typeface="Verdana" panose="020B0604030504040204" pitchFamily="34" charset="0"/>
              </a:rPr>
              <a:t>Critical Essentials:  Aspire &amp; Scale</a:t>
            </a:r>
          </a:p>
          <a:p>
            <a:endParaRPr lang="en-US" altLang="en-US" i="1" dirty="0">
              <a:latin typeface="Verdana" panose="020B0604030504040204" pitchFamily="34" charset="0"/>
            </a:endParaRPr>
          </a:p>
          <a:p>
            <a:r>
              <a:rPr lang="en-US" altLang="en-US" b="1" dirty="0" smtClean="0">
                <a:solidFill>
                  <a:srgbClr val="FFC000"/>
                </a:solidFill>
                <a:latin typeface="Verdana" panose="020B0604030504040204" pitchFamily="34" charset="0"/>
              </a:rPr>
              <a:t>STRATEGIC INNOVATORS</a:t>
            </a:r>
            <a:br>
              <a:rPr lang="en-US" altLang="en-US" b="1" dirty="0" smtClean="0">
                <a:solidFill>
                  <a:srgbClr val="FFC000"/>
                </a:solidFill>
                <a:latin typeface="Verdana" panose="020B0604030504040204" pitchFamily="34" charset="0"/>
              </a:rPr>
            </a:br>
            <a:r>
              <a:rPr lang="en-US" altLang="en-US" dirty="0" smtClean="0">
                <a:latin typeface="Verdana" panose="020B0604030504040204" pitchFamily="34" charset="0"/>
              </a:rPr>
              <a:t>Right </a:t>
            </a:r>
            <a:r>
              <a:rPr lang="en-US" altLang="en-US" dirty="0">
                <a:latin typeface="Verdana" panose="020B0604030504040204" pitchFamily="34" charset="0"/>
              </a:rPr>
              <a:t>place, at the right time – Samsung, with the right portfolio. </a:t>
            </a:r>
            <a:r>
              <a:rPr lang="en-US" altLang="en-US" dirty="0" smtClean="0">
                <a:latin typeface="Verdana" panose="020B0604030504040204" pitchFamily="34" charset="0"/>
              </a:rPr>
              <a:t/>
            </a:r>
            <a:br>
              <a:rPr lang="en-US" altLang="en-US" dirty="0" smtClean="0">
                <a:latin typeface="Verdana" panose="020B0604030504040204" pitchFamily="34" charset="0"/>
              </a:rPr>
            </a:br>
            <a:r>
              <a:rPr lang="en-US" altLang="en-US" i="1" dirty="0" smtClean="0">
                <a:latin typeface="Verdana" panose="020B0604030504040204" pitchFamily="34" charset="0"/>
              </a:rPr>
              <a:t>Critical Essentials: Choose &amp; Evolve</a:t>
            </a:r>
            <a:endParaRPr lang="en-US" altLang="en-US" i="1" dirty="0">
              <a:solidFill>
                <a:srgbClr val="00B050"/>
              </a:solidFill>
              <a:latin typeface="Verdana" panose="020B0604030504040204" pitchFamily="34" charset="0"/>
            </a:endParaRPr>
          </a:p>
          <a:p>
            <a:endParaRPr lang="en-US" altLang="en-US" b="1" dirty="0" smtClean="0">
              <a:solidFill>
                <a:srgbClr val="00B050"/>
              </a:solidFill>
              <a:latin typeface="Verdana" panose="020B0604030504040204" pitchFamily="34" charset="0"/>
            </a:endParaRPr>
          </a:p>
          <a:p>
            <a:r>
              <a:rPr lang="en-US" altLang="en-US" b="1" dirty="0" smtClean="0">
                <a:solidFill>
                  <a:srgbClr val="00B050"/>
                </a:solidFill>
                <a:latin typeface="Verdana" panose="020B0604030504040204" pitchFamily="34" charset="0"/>
              </a:rPr>
              <a:t>DISCOVERERS</a:t>
            </a:r>
            <a:br>
              <a:rPr lang="en-US" altLang="en-US" b="1" dirty="0" smtClean="0">
                <a:solidFill>
                  <a:srgbClr val="00B050"/>
                </a:solidFill>
                <a:latin typeface="Verdana" panose="020B0604030504040204" pitchFamily="34" charset="0"/>
              </a:rPr>
            </a:br>
            <a:r>
              <a:rPr lang="en-US" altLang="en-US" dirty="0" smtClean="0">
                <a:latin typeface="Verdana" panose="020B0604030504040204" pitchFamily="34" charset="0"/>
              </a:rPr>
              <a:t>Identifying </a:t>
            </a:r>
            <a:r>
              <a:rPr lang="en-US" altLang="en-US" dirty="0">
                <a:latin typeface="Verdana" panose="020B0604030504040204" pitchFamily="34" charset="0"/>
              </a:rPr>
              <a:t>offerings to fulfill hidden customer needs. P&amp;G and </a:t>
            </a:r>
            <a:r>
              <a:rPr lang="en-US" altLang="en-US" dirty="0" smtClean="0">
                <a:latin typeface="Verdana" panose="020B0604030504040204" pitchFamily="34" charset="0"/>
              </a:rPr>
              <a:t>J&amp;J </a:t>
            </a:r>
            <a:r>
              <a:rPr lang="en-US" altLang="en-US" i="1" dirty="0" smtClean="0">
                <a:latin typeface="Verdana" panose="020B0604030504040204" pitchFamily="34" charset="0"/>
              </a:rPr>
              <a:t>Critical Essentials: Discover </a:t>
            </a:r>
            <a:r>
              <a:rPr lang="en-US" altLang="en-US" i="1" dirty="0">
                <a:latin typeface="Verdana" panose="020B0604030504040204" pitchFamily="34" charset="0"/>
              </a:rPr>
              <a:t>&amp; Scale. </a:t>
            </a:r>
          </a:p>
        </p:txBody>
      </p:sp>
      <p:sp>
        <p:nvSpPr>
          <p:cNvPr id="6" name="Title 5"/>
          <p:cNvSpPr>
            <a:spLocks noGrp="1"/>
          </p:cNvSpPr>
          <p:nvPr>
            <p:ph type="title"/>
          </p:nvPr>
        </p:nvSpPr>
        <p:spPr/>
        <p:txBody>
          <a:bodyPr/>
          <a:lstStyle/>
          <a:p>
            <a:r>
              <a:rPr lang="en-US" altLang="en-US" dirty="0" smtClean="0"/>
              <a:t>Types of Innovators – </a:t>
            </a:r>
            <a:br>
              <a:rPr lang="en-US" altLang="en-US" dirty="0" smtClean="0"/>
            </a:br>
            <a:r>
              <a:rPr lang="en-US" altLang="en-US" dirty="0" smtClean="0"/>
              <a:t>Essentials Needed</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17</a:t>
            </a:fld>
            <a:endParaRPr lang="en-US" dirty="0"/>
          </a:p>
        </p:txBody>
      </p:sp>
      <p:pic>
        <p:nvPicPr>
          <p:cNvPr id="4" name="Picture 3"/>
          <p:cNvPicPr>
            <a:picLocks noChangeAspect="1"/>
          </p:cNvPicPr>
          <p:nvPr/>
        </p:nvPicPr>
        <p:blipFill>
          <a:blip r:embed="rId2"/>
          <a:stretch>
            <a:fillRect/>
          </a:stretch>
        </p:blipFill>
        <p:spPr>
          <a:xfrm>
            <a:off x="4743979" y="1972830"/>
            <a:ext cx="784755" cy="587808"/>
          </a:xfrm>
          <a:prstGeom prst="rect">
            <a:avLst/>
          </a:prstGeom>
        </p:spPr>
      </p:pic>
      <p:pic>
        <p:nvPicPr>
          <p:cNvPr id="8" name="Picture 7"/>
          <p:cNvPicPr>
            <a:picLocks noChangeAspect="1"/>
          </p:cNvPicPr>
          <p:nvPr/>
        </p:nvPicPr>
        <p:blipFill>
          <a:blip r:embed="rId3"/>
          <a:stretch>
            <a:fillRect/>
          </a:stretch>
        </p:blipFill>
        <p:spPr>
          <a:xfrm>
            <a:off x="5528734" y="1972830"/>
            <a:ext cx="886490" cy="661458"/>
          </a:xfrm>
          <a:prstGeom prst="rect">
            <a:avLst/>
          </a:prstGeom>
        </p:spPr>
      </p:pic>
      <p:pic>
        <p:nvPicPr>
          <p:cNvPr id="9" name="Picture 8"/>
          <p:cNvPicPr>
            <a:picLocks noChangeAspect="1"/>
          </p:cNvPicPr>
          <p:nvPr/>
        </p:nvPicPr>
        <p:blipFill>
          <a:blip r:embed="rId4"/>
          <a:stretch>
            <a:fillRect/>
          </a:stretch>
        </p:blipFill>
        <p:spPr>
          <a:xfrm>
            <a:off x="4618832" y="3777288"/>
            <a:ext cx="1273968" cy="420312"/>
          </a:xfrm>
          <a:prstGeom prst="rect">
            <a:avLst/>
          </a:prstGeom>
        </p:spPr>
      </p:pic>
      <p:pic>
        <p:nvPicPr>
          <p:cNvPr id="10" name="Picture 9"/>
          <p:cNvPicPr>
            <a:picLocks noChangeAspect="1"/>
          </p:cNvPicPr>
          <p:nvPr/>
        </p:nvPicPr>
        <p:blipFill>
          <a:blip r:embed="rId5"/>
          <a:stretch>
            <a:fillRect/>
          </a:stretch>
        </p:blipFill>
        <p:spPr>
          <a:xfrm>
            <a:off x="4618832" y="5078725"/>
            <a:ext cx="2004700" cy="1159624"/>
          </a:xfrm>
          <a:prstGeom prst="rect">
            <a:avLst/>
          </a:prstGeom>
        </p:spPr>
      </p:pic>
      <p:pic>
        <p:nvPicPr>
          <p:cNvPr id="11" name="Picture 10"/>
          <p:cNvPicPr>
            <a:picLocks noChangeAspect="1"/>
          </p:cNvPicPr>
          <p:nvPr/>
        </p:nvPicPr>
        <p:blipFill>
          <a:blip r:embed="rId6"/>
          <a:stretch>
            <a:fillRect/>
          </a:stretch>
        </p:blipFill>
        <p:spPr>
          <a:xfrm>
            <a:off x="6917716" y="5112592"/>
            <a:ext cx="1608224" cy="1125757"/>
          </a:xfrm>
          <a:prstGeom prst="rect">
            <a:avLst/>
          </a:prstGeom>
        </p:spPr>
      </p:pic>
    </p:spTree>
    <p:extLst>
      <p:ext uri="{BB962C8B-B14F-4D97-AF65-F5344CB8AC3E}">
        <p14:creationId xmlns:p14="http://schemas.microsoft.com/office/powerpoint/2010/main" val="2017011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417638"/>
            <a:ext cx="8682404" cy="4678362"/>
          </a:xfrm>
        </p:spPr>
        <p:txBody>
          <a:bodyPr/>
          <a:lstStyle/>
          <a:p>
            <a:r>
              <a:rPr lang="en-US" altLang="en-US" b="1" dirty="0">
                <a:solidFill>
                  <a:srgbClr val="FF0000"/>
                </a:solidFill>
                <a:latin typeface="Verdana" panose="020B0604030504040204" pitchFamily="34" charset="0"/>
              </a:rPr>
              <a:t>FAST FOLLOWERS</a:t>
            </a:r>
            <a:br>
              <a:rPr lang="en-US" altLang="en-US" b="1" dirty="0">
                <a:solidFill>
                  <a:srgbClr val="FF0000"/>
                </a:solidFill>
                <a:latin typeface="Verdana" panose="020B0604030504040204" pitchFamily="34" charset="0"/>
              </a:rPr>
            </a:br>
            <a:r>
              <a:rPr lang="en-US" altLang="en-US" dirty="0">
                <a:latin typeface="Verdana" panose="020B0604030504040204" pitchFamily="34" charset="0"/>
              </a:rPr>
              <a:t>Out-deliver innovation to market, even if they are not the first to come up with the idea. Speed to marker is backed up with size in delivery.</a:t>
            </a:r>
            <a:br>
              <a:rPr lang="en-US" altLang="en-US" dirty="0">
                <a:latin typeface="Verdana" panose="020B0604030504040204" pitchFamily="34" charset="0"/>
              </a:rPr>
            </a:br>
            <a:r>
              <a:rPr lang="en-US" altLang="en-US" i="1" dirty="0">
                <a:latin typeface="Verdana" panose="020B0604030504040204" pitchFamily="34" charset="0"/>
              </a:rPr>
              <a:t>Critical Essentials: Accelerate, Scale &amp; Mobilize</a:t>
            </a:r>
          </a:p>
          <a:p>
            <a:endParaRPr lang="en-US" altLang="en-US" b="1" dirty="0" smtClean="0">
              <a:solidFill>
                <a:srgbClr val="7030A0"/>
              </a:solidFill>
              <a:latin typeface="Verdana" panose="020B0604030504040204" pitchFamily="34" charset="0"/>
            </a:endParaRPr>
          </a:p>
          <a:p>
            <a:endParaRPr lang="en-US" altLang="en-US" b="1" dirty="0" smtClean="0">
              <a:solidFill>
                <a:srgbClr val="7030A0"/>
              </a:solidFill>
              <a:latin typeface="Verdana" panose="020B0604030504040204" pitchFamily="34" charset="0"/>
            </a:endParaRPr>
          </a:p>
          <a:p>
            <a:r>
              <a:rPr lang="en-US" altLang="en-US" b="1" dirty="0" smtClean="0">
                <a:solidFill>
                  <a:srgbClr val="7030A0"/>
                </a:solidFill>
                <a:latin typeface="Verdana" panose="020B0604030504040204" pitchFamily="34" charset="0"/>
              </a:rPr>
              <a:t>EXPERIMENTERS</a:t>
            </a:r>
            <a:br>
              <a:rPr lang="en-US" altLang="en-US" b="1" dirty="0" smtClean="0">
                <a:solidFill>
                  <a:srgbClr val="7030A0"/>
                </a:solidFill>
                <a:latin typeface="Verdana" panose="020B0604030504040204" pitchFamily="34" charset="0"/>
              </a:rPr>
            </a:br>
            <a:r>
              <a:rPr lang="en-US" altLang="en-US" dirty="0" smtClean="0">
                <a:latin typeface="Verdana" panose="020B0604030504040204" pitchFamily="34" charset="0"/>
              </a:rPr>
              <a:t>Explore </a:t>
            </a:r>
            <a:r>
              <a:rPr lang="en-US" altLang="en-US" dirty="0">
                <a:latin typeface="Verdana" panose="020B0604030504040204" pitchFamily="34" charset="0"/>
              </a:rPr>
              <a:t>a high number of avenues within their broad chosen areas.  Encourage hundreds (if not thousands) of flowers to </a:t>
            </a:r>
            <a:r>
              <a:rPr lang="en-US" altLang="en-US" dirty="0" smtClean="0">
                <a:latin typeface="Verdana" panose="020B0604030504040204" pitchFamily="34" charset="0"/>
              </a:rPr>
              <a:t>bloom.  Google, Facebook.</a:t>
            </a:r>
            <a:br>
              <a:rPr lang="en-US" altLang="en-US" dirty="0" smtClean="0">
                <a:latin typeface="Verdana" panose="020B0604030504040204" pitchFamily="34" charset="0"/>
              </a:rPr>
            </a:br>
            <a:r>
              <a:rPr lang="en-US" altLang="en-US" i="1" dirty="0" smtClean="0">
                <a:latin typeface="Verdana" panose="020B0604030504040204" pitchFamily="34" charset="0"/>
              </a:rPr>
              <a:t>Critical Essentials: Mobilize </a:t>
            </a:r>
            <a:r>
              <a:rPr lang="en-US" altLang="en-US" i="1" dirty="0">
                <a:latin typeface="Verdana" panose="020B0604030504040204" pitchFamily="34" charset="0"/>
              </a:rPr>
              <a:t>&amp; </a:t>
            </a:r>
            <a:r>
              <a:rPr lang="en-US" altLang="en-US" i="1" dirty="0" smtClean="0">
                <a:latin typeface="Verdana" panose="020B0604030504040204" pitchFamily="34" charset="0"/>
              </a:rPr>
              <a:t>Choose</a:t>
            </a:r>
          </a:p>
          <a:p>
            <a:endParaRPr lang="en-US" altLang="en-US" i="1" dirty="0">
              <a:latin typeface="Verdana" panose="020B0604030504040204" pitchFamily="34" charset="0"/>
            </a:endParaRPr>
          </a:p>
          <a:p>
            <a:endParaRPr lang="en-US" dirty="0"/>
          </a:p>
        </p:txBody>
      </p:sp>
      <p:sp>
        <p:nvSpPr>
          <p:cNvPr id="6" name="Title 5"/>
          <p:cNvSpPr>
            <a:spLocks noGrp="1"/>
          </p:cNvSpPr>
          <p:nvPr>
            <p:ph type="title"/>
          </p:nvPr>
        </p:nvSpPr>
        <p:spPr/>
        <p:txBody>
          <a:bodyPr/>
          <a:lstStyle/>
          <a:p>
            <a:r>
              <a:rPr lang="en-US" altLang="en-US" dirty="0" smtClean="0"/>
              <a:t>Types of Innovators – </a:t>
            </a:r>
            <a:br>
              <a:rPr lang="en-US" altLang="en-US" dirty="0" smtClean="0"/>
            </a:br>
            <a:r>
              <a:rPr lang="en-US" altLang="en-US" dirty="0" smtClean="0"/>
              <a:t>Essentials Needed</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453232" y="2786688"/>
            <a:ext cx="1273968" cy="420312"/>
          </a:xfrm>
          <a:prstGeom prst="rect">
            <a:avLst/>
          </a:prstGeom>
        </p:spPr>
      </p:pic>
      <p:pic>
        <p:nvPicPr>
          <p:cNvPr id="4" name="Picture 3"/>
          <p:cNvPicPr>
            <a:picLocks noChangeAspect="1"/>
          </p:cNvPicPr>
          <p:nvPr/>
        </p:nvPicPr>
        <p:blipFill>
          <a:blip r:embed="rId3"/>
          <a:stretch>
            <a:fillRect/>
          </a:stretch>
        </p:blipFill>
        <p:spPr>
          <a:xfrm>
            <a:off x="2257425" y="2719031"/>
            <a:ext cx="1176193" cy="555625"/>
          </a:xfrm>
          <a:prstGeom prst="rect">
            <a:avLst/>
          </a:prstGeom>
        </p:spPr>
      </p:pic>
      <p:pic>
        <p:nvPicPr>
          <p:cNvPr id="8" name="Picture 7"/>
          <p:cNvPicPr>
            <a:picLocks noChangeAspect="1"/>
          </p:cNvPicPr>
          <p:nvPr/>
        </p:nvPicPr>
        <p:blipFill>
          <a:blip r:embed="rId4"/>
          <a:stretch>
            <a:fillRect/>
          </a:stretch>
        </p:blipFill>
        <p:spPr>
          <a:xfrm>
            <a:off x="227013" y="5054601"/>
            <a:ext cx="1520704" cy="504295"/>
          </a:xfrm>
          <a:prstGeom prst="rect">
            <a:avLst/>
          </a:prstGeom>
        </p:spPr>
      </p:pic>
      <p:pic>
        <p:nvPicPr>
          <p:cNvPr id="9" name="Picture 8"/>
          <p:cNvPicPr>
            <a:picLocks noChangeAspect="1"/>
          </p:cNvPicPr>
          <p:nvPr/>
        </p:nvPicPr>
        <p:blipFill>
          <a:blip r:embed="rId5"/>
          <a:stretch>
            <a:fillRect/>
          </a:stretch>
        </p:blipFill>
        <p:spPr>
          <a:xfrm>
            <a:off x="1937543" y="4978401"/>
            <a:ext cx="504295" cy="504295"/>
          </a:xfrm>
          <a:prstGeom prst="rect">
            <a:avLst/>
          </a:prstGeom>
        </p:spPr>
      </p:pic>
    </p:spTree>
    <p:extLst>
      <p:ext uri="{BB962C8B-B14F-4D97-AF65-F5344CB8AC3E}">
        <p14:creationId xmlns:p14="http://schemas.microsoft.com/office/powerpoint/2010/main" val="34641187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pPr marL="533400" indent="-533400">
              <a:buClr>
                <a:srgbClr val="4F9D4F"/>
              </a:buClr>
              <a:buFont typeface="Wingdings" panose="05000000000000000000" pitchFamily="2" charset="2"/>
              <a:buAutoNum type="arabicPeriod"/>
            </a:pPr>
            <a:r>
              <a:rPr lang="en-US" altLang="en-US" dirty="0">
                <a:solidFill>
                  <a:srgbClr val="000000"/>
                </a:solidFill>
              </a:rPr>
              <a:t>Describe two major internal pressures for change.</a:t>
            </a:r>
          </a:p>
          <a:p>
            <a:pPr marL="533400" indent="-533400">
              <a:buClr>
                <a:srgbClr val="4F9D4F"/>
              </a:buClr>
              <a:buFont typeface="Wingdings" panose="05000000000000000000" pitchFamily="2" charset="2"/>
              <a:buAutoNum type="arabicPeriod"/>
            </a:pPr>
            <a:r>
              <a:rPr lang="en-US" altLang="en-US" dirty="0">
                <a:solidFill>
                  <a:srgbClr val="000000"/>
                </a:solidFill>
              </a:rPr>
              <a:t>Identify and explain six major external pressures for change</a:t>
            </a:r>
          </a:p>
          <a:p>
            <a:pPr marL="533400" indent="-533400">
              <a:buClr>
                <a:srgbClr val="4F9D4F"/>
              </a:buClr>
              <a:buFont typeface="Wingdings" panose="05000000000000000000" pitchFamily="2" charset="2"/>
              <a:buAutoNum type="arabicPeriod"/>
            </a:pPr>
            <a:r>
              <a:rPr lang="en-US" altLang="en-US" dirty="0">
                <a:solidFill>
                  <a:srgbClr val="000000"/>
                </a:solidFill>
              </a:rPr>
              <a:t>Describe the three-phase model of planned change.</a:t>
            </a:r>
          </a:p>
          <a:p>
            <a:pPr marL="533400" indent="-533400">
              <a:buClr>
                <a:srgbClr val="4F9D4F"/>
              </a:buClr>
              <a:buFont typeface="Wingdings" panose="05000000000000000000" pitchFamily="2" charset="2"/>
              <a:buAutoNum type="arabicPeriod"/>
            </a:pPr>
            <a:r>
              <a:rPr lang="en-US" altLang="en-US" dirty="0">
                <a:solidFill>
                  <a:srgbClr val="000000"/>
                </a:solidFill>
              </a:rPr>
              <a:t>Discuss important tactical choices involving the speed and style of a change effort</a:t>
            </a:r>
            <a:r>
              <a:rPr lang="en-US" altLang="en-US" dirty="0" smtClean="0">
                <a:solidFill>
                  <a:srgbClr val="000000"/>
                </a:solidFill>
              </a:rPr>
              <a:t>.</a:t>
            </a:r>
            <a:endParaRPr lang="en-US" altLang="en-US" dirty="0">
              <a:solidFill>
                <a:srgbClr val="000000"/>
              </a:solidFill>
            </a:endParaRPr>
          </a:p>
        </p:txBody>
      </p:sp>
      <p:sp>
        <p:nvSpPr>
          <p:cNvPr id="6" name="Title 5"/>
          <p:cNvSpPr>
            <a:spLocks noGrp="1"/>
          </p:cNvSpPr>
          <p:nvPr>
            <p:ph type="title"/>
          </p:nvPr>
        </p:nvSpPr>
        <p:spPr/>
        <p:txBody>
          <a:bodyPr/>
          <a:lstStyle/>
          <a:p>
            <a:r>
              <a:rPr lang="en-US" altLang="en-US" dirty="0"/>
              <a:t>Knowledge Objectives</a:t>
            </a:r>
            <a:endParaRPr lang="en-US" dirty="0"/>
          </a:p>
        </p:txBody>
      </p:sp>
      <p:sp>
        <p:nvSpPr>
          <p:cNvPr id="5" name="Slide Number Placeholder 4"/>
          <p:cNvSpPr>
            <a:spLocks noGrp="1"/>
          </p:cNvSpPr>
          <p:nvPr>
            <p:ph type="sldNum" sz="quarter" idx="11"/>
          </p:nvPr>
        </p:nvSpPr>
        <p:spPr/>
        <p:txBody>
          <a:bodyPr/>
          <a:lstStyle/>
          <a:p>
            <a:fld id="{F6F79CA1-B382-4F43-AD32-0B0E11510FDC}" type="slidenum">
              <a:rPr lang="en-US" smtClean="0"/>
              <a:pPr/>
              <a:t>2</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013" y="1075765"/>
            <a:ext cx="8258736" cy="3630706"/>
          </a:xfrm>
          <a:prstGeom prst="rect">
            <a:avLst/>
          </a:prstGeom>
        </p:spPr>
      </p:pic>
    </p:spTree>
    <p:extLst>
      <p:ext uri="{BB962C8B-B14F-4D97-AF65-F5344CB8AC3E}">
        <p14:creationId xmlns:p14="http://schemas.microsoft.com/office/powerpoint/2010/main" val="3241038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pPr>
              <a:buClr>
                <a:srgbClr val="4F9D4F"/>
              </a:buClr>
            </a:pPr>
            <a:r>
              <a:rPr lang="en-US" altLang="en-US" dirty="0" smtClean="0">
                <a:solidFill>
                  <a:srgbClr val="000000"/>
                </a:solidFill>
              </a:rPr>
              <a:t>POP </a:t>
            </a:r>
            <a:r>
              <a:rPr lang="en-US" altLang="en-US" smtClean="0">
                <a:solidFill>
                  <a:srgbClr val="000000"/>
                </a:solidFill>
              </a:rPr>
              <a:t>up stores</a:t>
            </a:r>
          </a:p>
          <a:p>
            <a:pPr>
              <a:buClr>
                <a:srgbClr val="4F9D4F"/>
              </a:buClr>
            </a:pPr>
            <a:endParaRPr lang="en-US" altLang="en-US" dirty="0">
              <a:solidFill>
                <a:srgbClr val="000000"/>
              </a:solidFill>
            </a:endParaRPr>
          </a:p>
        </p:txBody>
      </p:sp>
      <p:sp>
        <p:nvSpPr>
          <p:cNvPr id="6" name="Title 5"/>
          <p:cNvSpPr>
            <a:spLocks noGrp="1"/>
          </p:cNvSpPr>
          <p:nvPr>
            <p:ph type="title"/>
          </p:nvPr>
        </p:nvSpPr>
        <p:spPr/>
        <p:txBody>
          <a:bodyPr/>
          <a:lstStyle/>
          <a:p>
            <a:r>
              <a:rPr lang="en-US" altLang="en-US" dirty="0"/>
              <a:t>Knowledge Objectives</a:t>
            </a:r>
            <a:endParaRPr lang="en-US" dirty="0"/>
          </a:p>
        </p:txBody>
      </p:sp>
      <p:sp>
        <p:nvSpPr>
          <p:cNvPr id="5" name="Slide Number Placeholder 4"/>
          <p:cNvSpPr>
            <a:spLocks noGrp="1"/>
          </p:cNvSpPr>
          <p:nvPr>
            <p:ph type="sldNum" sz="quarter" idx="11"/>
          </p:nvPr>
        </p:nvSpPr>
        <p:spPr/>
        <p:txBody>
          <a:bodyPr/>
          <a:lstStyle/>
          <a:p>
            <a:fld id="{F6F79CA1-B382-4F43-AD32-0B0E11510FDC}" type="slidenum">
              <a:rPr lang="en-US" smtClean="0"/>
              <a:pPr/>
              <a:t>3</a:t>
            </a:fld>
            <a:endParaRPr lang="en-US" dirty="0"/>
          </a:p>
        </p:txBody>
      </p:sp>
    </p:spTree>
    <p:extLst>
      <p:ext uri="{BB962C8B-B14F-4D97-AF65-F5344CB8AC3E}">
        <p14:creationId xmlns:p14="http://schemas.microsoft.com/office/powerpoint/2010/main" val="160768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pPr marL="533400" indent="-533400">
              <a:buClr>
                <a:srgbClr val="4F9D4F"/>
              </a:buClr>
              <a:buFont typeface="Wingdings" panose="05000000000000000000" pitchFamily="2" charset="2"/>
              <a:buAutoNum type="arabicPeriod"/>
            </a:pPr>
            <a:r>
              <a:rPr lang="en-US" altLang="en-US" dirty="0">
                <a:solidFill>
                  <a:srgbClr val="000000"/>
                </a:solidFill>
              </a:rPr>
              <a:t>Describe two major internal pressures for change.</a:t>
            </a:r>
          </a:p>
          <a:p>
            <a:pPr marL="533400" indent="-533400">
              <a:buClr>
                <a:srgbClr val="4F9D4F"/>
              </a:buClr>
              <a:buFont typeface="Wingdings" panose="05000000000000000000" pitchFamily="2" charset="2"/>
              <a:buAutoNum type="arabicPeriod"/>
            </a:pPr>
            <a:r>
              <a:rPr lang="en-US" altLang="en-US" dirty="0">
                <a:solidFill>
                  <a:srgbClr val="000000"/>
                </a:solidFill>
              </a:rPr>
              <a:t>Identify and explain six major external pressures for change</a:t>
            </a:r>
          </a:p>
          <a:p>
            <a:pPr marL="533400" indent="-533400">
              <a:buClr>
                <a:srgbClr val="4F9D4F"/>
              </a:buClr>
              <a:buFont typeface="Wingdings" panose="05000000000000000000" pitchFamily="2" charset="2"/>
              <a:buAutoNum type="arabicPeriod"/>
            </a:pPr>
            <a:r>
              <a:rPr lang="en-US" altLang="en-US" dirty="0">
                <a:solidFill>
                  <a:srgbClr val="000000"/>
                </a:solidFill>
              </a:rPr>
              <a:t>Describe the three-phase model of planned change.</a:t>
            </a:r>
          </a:p>
          <a:p>
            <a:pPr marL="533400" indent="-533400">
              <a:buClr>
                <a:srgbClr val="4F9D4F"/>
              </a:buClr>
              <a:buFont typeface="Wingdings" panose="05000000000000000000" pitchFamily="2" charset="2"/>
              <a:buAutoNum type="arabicPeriod"/>
            </a:pPr>
            <a:r>
              <a:rPr lang="en-US" altLang="en-US" dirty="0">
                <a:solidFill>
                  <a:srgbClr val="000000"/>
                </a:solidFill>
              </a:rPr>
              <a:t>Discuss important tactical choices involving the speed and style of a change effort</a:t>
            </a:r>
            <a:r>
              <a:rPr lang="en-US" altLang="en-US" dirty="0" smtClean="0">
                <a:solidFill>
                  <a:srgbClr val="000000"/>
                </a:solidFill>
              </a:rPr>
              <a:t>.</a:t>
            </a:r>
            <a:endParaRPr lang="en-US" altLang="en-US" dirty="0">
              <a:solidFill>
                <a:srgbClr val="000000"/>
              </a:solidFill>
            </a:endParaRPr>
          </a:p>
        </p:txBody>
      </p:sp>
      <p:sp>
        <p:nvSpPr>
          <p:cNvPr id="6" name="Title 5"/>
          <p:cNvSpPr>
            <a:spLocks noGrp="1"/>
          </p:cNvSpPr>
          <p:nvPr>
            <p:ph type="title"/>
          </p:nvPr>
        </p:nvSpPr>
        <p:spPr/>
        <p:txBody>
          <a:bodyPr/>
          <a:lstStyle/>
          <a:p>
            <a:r>
              <a:rPr lang="en-US" altLang="en-US" dirty="0"/>
              <a:t>Knowledge Objectives</a:t>
            </a:r>
            <a:endParaRPr lang="en-US" dirty="0"/>
          </a:p>
        </p:txBody>
      </p:sp>
      <p:sp>
        <p:nvSpPr>
          <p:cNvPr id="5" name="Slide Number Placeholder 4"/>
          <p:cNvSpPr>
            <a:spLocks noGrp="1"/>
          </p:cNvSpPr>
          <p:nvPr>
            <p:ph type="sldNum" sz="quarter" idx="11"/>
          </p:nvPr>
        </p:nvSpPr>
        <p:spPr/>
        <p:txBody>
          <a:bodyPr/>
          <a:lstStyle/>
          <a:p>
            <a:fld id="{F6F79CA1-B382-4F43-AD32-0B0E11510FDC}" type="slidenum">
              <a:rPr lang="en-US" smtClean="0"/>
              <a:pPr/>
              <a:t>4</a:t>
            </a:fld>
            <a:endParaRPr lang="en-US" dirty="0"/>
          </a:p>
        </p:txBody>
      </p:sp>
    </p:spTree>
    <p:extLst>
      <p:ext uri="{BB962C8B-B14F-4D97-AF65-F5344CB8AC3E}">
        <p14:creationId xmlns:p14="http://schemas.microsoft.com/office/powerpoint/2010/main" val="42355427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pPr marL="533400" indent="-533400">
              <a:lnSpc>
                <a:spcPct val="90000"/>
              </a:lnSpc>
              <a:buClr>
                <a:srgbClr val="4F9D4F"/>
              </a:buClr>
              <a:buFont typeface="Wingdings" panose="05000000000000000000" pitchFamily="2" charset="2"/>
              <a:buAutoNum type="arabicPeriod" startAt="5"/>
            </a:pPr>
            <a:r>
              <a:rPr lang="en-US" altLang="en-US" dirty="0">
                <a:solidFill>
                  <a:srgbClr val="000000"/>
                </a:solidFill>
              </a:rPr>
              <a:t>Explain the four general causes of resistance to change and the tactics that can be used to address each cause.</a:t>
            </a:r>
          </a:p>
          <a:p>
            <a:pPr marL="533400" indent="-533400">
              <a:lnSpc>
                <a:spcPct val="90000"/>
              </a:lnSpc>
              <a:buClr>
                <a:srgbClr val="4F9D4F"/>
              </a:buClr>
              <a:buFont typeface="Wingdings" panose="05000000000000000000" pitchFamily="2" charset="2"/>
              <a:buAutoNum type="arabicPeriod" startAt="5"/>
            </a:pPr>
            <a:r>
              <a:rPr lang="en-US" altLang="en-US" dirty="0">
                <a:solidFill>
                  <a:srgbClr val="000000"/>
                </a:solidFill>
              </a:rPr>
              <a:t>Discuss the role of the DADA syndrome in organizational change.</a:t>
            </a:r>
          </a:p>
          <a:p>
            <a:pPr marL="533400" indent="-533400">
              <a:lnSpc>
                <a:spcPct val="90000"/>
              </a:lnSpc>
              <a:buClr>
                <a:srgbClr val="4F9D4F"/>
              </a:buClr>
              <a:buFont typeface="Wingdings" panose="05000000000000000000" pitchFamily="2" charset="2"/>
              <a:buAutoNum type="arabicPeriod" startAt="5"/>
            </a:pPr>
            <a:r>
              <a:rPr lang="en-US" altLang="en-US" dirty="0">
                <a:solidFill>
                  <a:srgbClr val="000000"/>
                </a:solidFill>
              </a:rPr>
              <a:t>Describe the basic organization development (OD) model and discuss OD interventions, including relationship techniques and structural techniques.</a:t>
            </a:r>
          </a:p>
        </p:txBody>
      </p:sp>
      <p:sp>
        <p:nvSpPr>
          <p:cNvPr id="6" name="Title 5"/>
          <p:cNvSpPr>
            <a:spLocks noGrp="1"/>
          </p:cNvSpPr>
          <p:nvPr>
            <p:ph type="title"/>
          </p:nvPr>
        </p:nvSpPr>
        <p:spPr/>
        <p:txBody>
          <a:bodyPr/>
          <a:lstStyle/>
          <a:p>
            <a:r>
              <a:rPr lang="en-US" altLang="en-US" dirty="0"/>
              <a:t>Knowledge Objectives</a:t>
            </a:r>
            <a:endParaRPr lang="en-US" dirty="0"/>
          </a:p>
        </p:txBody>
      </p:sp>
      <p:sp>
        <p:nvSpPr>
          <p:cNvPr id="5" name="Slide Number Placeholder 4"/>
          <p:cNvSpPr>
            <a:spLocks noGrp="1"/>
          </p:cNvSpPr>
          <p:nvPr>
            <p:ph type="sldNum" sz="quarter" idx="11"/>
          </p:nvPr>
        </p:nvSpPr>
        <p:spPr/>
        <p:txBody>
          <a:bodyPr/>
          <a:lstStyle/>
          <a:p>
            <a:fld id="{F6F79CA1-B382-4F43-AD32-0B0E11510FDC}" type="slidenum">
              <a:rPr lang="en-US" smtClean="0"/>
              <a:pPr/>
              <a:t>5</a:t>
            </a:fld>
            <a:endParaRPr lang="en-US" dirty="0"/>
          </a:p>
        </p:txBody>
      </p:sp>
    </p:spTree>
    <p:extLst>
      <p:ext uri="{BB962C8B-B14F-4D97-AF65-F5344CB8AC3E}">
        <p14:creationId xmlns:p14="http://schemas.microsoft.com/office/powerpoint/2010/main" val="244706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F6F79CA1-B382-4F43-AD32-0B0E11510FDC}" type="slidenum">
              <a:rPr lang="en-US" smtClean="0"/>
              <a:pPr/>
              <a:t>6</a:t>
            </a:fld>
            <a:endParaRPr lang="en-US" dirty="0"/>
          </a:p>
        </p:txBody>
      </p:sp>
      <p:sp>
        <p:nvSpPr>
          <p:cNvPr id="3" name="Title 2"/>
          <p:cNvSpPr>
            <a:spLocks noGrp="1"/>
          </p:cNvSpPr>
          <p:nvPr>
            <p:ph type="title"/>
          </p:nvPr>
        </p:nvSpPr>
        <p:spPr/>
        <p:txBody>
          <a:bodyPr/>
          <a:lstStyle/>
          <a:p>
            <a:r>
              <a:rPr lang="en-US" altLang="en-US" dirty="0"/>
              <a:t>McKinsey Report on Innovation</a:t>
            </a:r>
            <a:endParaRPr lang="en-US" dirty="0"/>
          </a:p>
        </p:txBody>
      </p:sp>
      <p:sp>
        <p:nvSpPr>
          <p:cNvPr id="4" name="Text Placeholder 3"/>
          <p:cNvSpPr>
            <a:spLocks noGrp="1"/>
          </p:cNvSpPr>
          <p:nvPr>
            <p:ph type="body" sz="quarter" idx="13"/>
          </p:nvPr>
        </p:nvSpPr>
        <p:spPr>
          <a:xfrm>
            <a:off x="227013" y="914400"/>
            <a:ext cx="8691562" cy="804862"/>
          </a:xfrm>
        </p:spPr>
        <p:txBody>
          <a:bodyPr/>
          <a:lstStyle/>
          <a:p>
            <a:r>
              <a:rPr lang="en-US" dirty="0" smtClean="0"/>
              <a:t>Who is McKinsey?</a:t>
            </a:r>
            <a:endParaRPr lang="en-US" dirty="0"/>
          </a:p>
        </p:txBody>
      </p:sp>
      <p:sp>
        <p:nvSpPr>
          <p:cNvPr id="5" name="Text Placeholder 4"/>
          <p:cNvSpPr>
            <a:spLocks noGrp="1"/>
          </p:cNvSpPr>
          <p:nvPr>
            <p:ph type="body" sz="quarter" idx="12"/>
          </p:nvPr>
        </p:nvSpPr>
        <p:spPr>
          <a:xfrm>
            <a:off x="227013" y="1719262"/>
            <a:ext cx="8691562" cy="4374631"/>
          </a:xfrm>
        </p:spPr>
        <p:txBody>
          <a:bodyPr/>
          <a:lstStyle/>
          <a:p>
            <a:r>
              <a:rPr lang="en-US" dirty="0"/>
              <a:t>McKinsey &amp; Company is a private </a:t>
            </a:r>
            <a:r>
              <a:rPr lang="en-US" dirty="0" smtClean="0"/>
              <a:t>American worldwide </a:t>
            </a:r>
            <a:r>
              <a:rPr lang="en-US" dirty="0"/>
              <a:t>management consulting firm headquartered in New York </a:t>
            </a:r>
            <a:r>
              <a:rPr lang="en-US" dirty="0" smtClean="0"/>
              <a:t>City.  It </a:t>
            </a:r>
            <a:r>
              <a:rPr lang="en-US" dirty="0"/>
              <a:t>conducts qualitative and quantitative analysis in order to evaluate management decisions. Eighty percent of the world's largest corporations are counseled by the firm, which is considered the most prestigious management consultancy</a:t>
            </a:r>
            <a:r>
              <a:rPr lang="en-US" dirty="0" smtClean="0"/>
              <a:t>.</a:t>
            </a:r>
          </a:p>
          <a:p>
            <a:r>
              <a:rPr lang="en-US" dirty="0" smtClean="0"/>
              <a:t>McKinsey </a:t>
            </a:r>
            <a:r>
              <a:rPr lang="en-US" dirty="0"/>
              <a:t>publishes the McKinsey Quarterly, funds the McKinsey Global Institute research organization, publishes reports on management topics, and has authored many influential books on management. Its practices of confidentiality, influence on business practices, and corporate culture have experienced a polarizing reception.</a:t>
            </a:r>
            <a:endParaRPr lang="en-US" dirty="0" smtClean="0"/>
          </a:p>
          <a:p>
            <a:r>
              <a:rPr lang="en-US" sz="1200" dirty="0" smtClean="0">
                <a:hlinkClick r:id="rId2"/>
              </a:rPr>
              <a:t>https://en.wikipedia.org/wiki/McKinsey_%26_Company</a:t>
            </a:r>
            <a:endParaRPr lang="en-US" sz="1200" dirty="0" smtClean="0"/>
          </a:p>
          <a:p>
            <a:endParaRPr lang="en-US" dirty="0"/>
          </a:p>
        </p:txBody>
      </p:sp>
    </p:spTree>
    <p:extLst>
      <p:ext uri="{BB962C8B-B14F-4D97-AF65-F5344CB8AC3E}">
        <p14:creationId xmlns:p14="http://schemas.microsoft.com/office/powerpoint/2010/main" val="2794272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253067"/>
            <a:ext cx="8682404" cy="4842933"/>
          </a:xfrm>
        </p:spPr>
        <p:txBody>
          <a:bodyPr/>
          <a:lstStyle/>
          <a:p>
            <a:r>
              <a:rPr lang="en-US" altLang="en-US" b="1" dirty="0" smtClean="0">
                <a:solidFill>
                  <a:srgbClr val="3F8DE2"/>
                </a:solidFill>
                <a:latin typeface="Verdana" panose="020B0604030504040204" pitchFamily="34" charset="0"/>
              </a:rPr>
              <a:t>ASPIRE</a:t>
            </a:r>
            <a:endParaRPr lang="en-US" altLang="en-US" b="1" dirty="0" smtClean="0">
              <a:latin typeface="Verdana" panose="020B0604030504040204" pitchFamily="34" charset="0"/>
            </a:endParaRPr>
          </a:p>
          <a:p>
            <a:r>
              <a:rPr lang="en-US" altLang="en-US" dirty="0" smtClean="0">
                <a:latin typeface="Verdana" panose="020B0604030504040204" pitchFamily="34" charset="0"/>
              </a:rPr>
              <a:t>Do </a:t>
            </a:r>
            <a:r>
              <a:rPr lang="en-US" altLang="en-US" dirty="0">
                <a:latin typeface="Verdana" panose="020B0604030504040204" pitchFamily="34" charset="0"/>
              </a:rPr>
              <a:t>you accept innovation-led growth as absolutely critical, and do you have cascaded targets that reflect this?</a:t>
            </a:r>
          </a:p>
          <a:p>
            <a:r>
              <a:rPr lang="en-US" altLang="en-US" b="1" dirty="0" smtClean="0">
                <a:solidFill>
                  <a:srgbClr val="3F8DE2"/>
                </a:solidFill>
                <a:latin typeface="Verdana" panose="020B0604030504040204" pitchFamily="34" charset="0"/>
              </a:rPr>
              <a:t>CHOOSE</a:t>
            </a:r>
            <a:endParaRPr lang="en-US" altLang="en-US" b="1" dirty="0">
              <a:latin typeface="Verdana" panose="020B0604030504040204" pitchFamily="34" charset="0"/>
            </a:endParaRPr>
          </a:p>
          <a:p>
            <a:r>
              <a:rPr lang="en-US" altLang="en-US" dirty="0" smtClean="0">
                <a:latin typeface="Verdana" panose="020B0604030504040204" pitchFamily="34" charset="0"/>
              </a:rPr>
              <a:t>Do </a:t>
            </a:r>
            <a:r>
              <a:rPr lang="en-US" altLang="en-US" dirty="0">
                <a:latin typeface="Verdana" panose="020B0604030504040204" pitchFamily="34" charset="0"/>
              </a:rPr>
              <a:t>you invest in a coherent, time-risk balanced portfolio of initiatives that are resourced to win?</a:t>
            </a:r>
          </a:p>
          <a:p>
            <a:r>
              <a:rPr lang="en-US" altLang="en-US" b="1" dirty="0" smtClean="0">
                <a:solidFill>
                  <a:srgbClr val="3F8DE2"/>
                </a:solidFill>
                <a:latin typeface="Verdana" panose="020B0604030504040204" pitchFamily="34" charset="0"/>
              </a:rPr>
              <a:t>DISCOVER</a:t>
            </a:r>
            <a:endParaRPr lang="en-US" altLang="en-US" b="1" dirty="0">
              <a:latin typeface="Verdana" panose="020B0604030504040204" pitchFamily="34" charset="0"/>
            </a:endParaRPr>
          </a:p>
          <a:p>
            <a:r>
              <a:rPr lang="en-US" altLang="en-US" dirty="0" smtClean="0">
                <a:latin typeface="Verdana" panose="020B0604030504040204" pitchFamily="34" charset="0"/>
              </a:rPr>
              <a:t>Do </a:t>
            </a:r>
            <a:r>
              <a:rPr lang="en-US" altLang="en-US" dirty="0">
                <a:latin typeface="Verdana" panose="020B0604030504040204" pitchFamily="34" charset="0"/>
              </a:rPr>
              <a:t>you have actionable and differentiated business, market, and technology insights that translate into winning value propositions?</a:t>
            </a:r>
          </a:p>
          <a:p>
            <a:r>
              <a:rPr lang="en-US" altLang="en-US" b="1" dirty="0" smtClean="0">
                <a:solidFill>
                  <a:srgbClr val="3F8DE2"/>
                </a:solidFill>
                <a:latin typeface="Verdana" panose="020B0604030504040204" pitchFamily="34" charset="0"/>
              </a:rPr>
              <a:t>EVOLVE</a:t>
            </a:r>
            <a:r>
              <a:rPr lang="en-US" altLang="en-US" dirty="0" smtClean="0">
                <a:latin typeface="Verdana" panose="020B0604030504040204" pitchFamily="34" charset="0"/>
              </a:rPr>
              <a:t> </a:t>
            </a:r>
            <a:r>
              <a:rPr lang="en-US" altLang="en-US" dirty="0">
                <a:latin typeface="Verdana" panose="020B0604030504040204" pitchFamily="34" charset="0"/>
              </a:rPr>
              <a:t>Do you create new business models that provide defensible, robust, and scalable profit sources?</a:t>
            </a:r>
          </a:p>
          <a:p>
            <a:endParaRPr lang="en-US" dirty="0"/>
          </a:p>
        </p:txBody>
      </p:sp>
      <p:sp>
        <p:nvSpPr>
          <p:cNvPr id="6" name="Title 5"/>
          <p:cNvSpPr>
            <a:spLocks noGrp="1"/>
          </p:cNvSpPr>
          <p:nvPr>
            <p:ph type="title"/>
          </p:nvPr>
        </p:nvSpPr>
        <p:spPr/>
        <p:txBody>
          <a:bodyPr/>
          <a:lstStyle/>
          <a:p>
            <a:r>
              <a:rPr lang="en-US" altLang="en-US" dirty="0"/>
              <a:t>8 Essentials to Excel at Innovation</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7</a:t>
            </a:fld>
            <a:endParaRPr lang="en-US" dirty="0"/>
          </a:p>
        </p:txBody>
      </p:sp>
    </p:spTree>
    <p:extLst>
      <p:ext uri="{BB962C8B-B14F-4D97-AF65-F5344CB8AC3E}">
        <p14:creationId xmlns:p14="http://schemas.microsoft.com/office/powerpoint/2010/main" val="23115710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1253067"/>
            <a:ext cx="8682404" cy="4842933"/>
          </a:xfrm>
        </p:spPr>
        <p:txBody>
          <a:bodyPr/>
          <a:lstStyle/>
          <a:p>
            <a:r>
              <a:rPr lang="en-US" altLang="en-US" b="1" dirty="0" smtClean="0">
                <a:solidFill>
                  <a:srgbClr val="3F8DE2"/>
                </a:solidFill>
                <a:latin typeface="Verdana" panose="020B0604030504040204" pitchFamily="34" charset="0"/>
              </a:rPr>
              <a:t>ACCELERATE</a:t>
            </a:r>
          </a:p>
          <a:p>
            <a:r>
              <a:rPr lang="en-US" altLang="en-US" dirty="0" smtClean="0">
                <a:latin typeface="Verdana" panose="020B0604030504040204" pitchFamily="34" charset="0"/>
              </a:rPr>
              <a:t>Do </a:t>
            </a:r>
            <a:r>
              <a:rPr lang="en-US" altLang="en-US" dirty="0">
                <a:latin typeface="Verdana" panose="020B0604030504040204" pitchFamily="34" charset="0"/>
              </a:rPr>
              <a:t>you beat the competition with fast and effective development and launch of innovations?</a:t>
            </a:r>
          </a:p>
          <a:p>
            <a:r>
              <a:rPr lang="en-US" altLang="en-US" b="1" dirty="0" smtClean="0">
                <a:solidFill>
                  <a:srgbClr val="3F8DE2"/>
                </a:solidFill>
                <a:latin typeface="Verdana" panose="020B0604030504040204" pitchFamily="34" charset="0"/>
              </a:rPr>
              <a:t>SCALE</a:t>
            </a:r>
          </a:p>
          <a:p>
            <a:r>
              <a:rPr lang="en-US" altLang="en-US" dirty="0" smtClean="0">
                <a:latin typeface="Verdana" panose="020B0604030504040204" pitchFamily="34" charset="0"/>
              </a:rPr>
              <a:t>Do </a:t>
            </a:r>
            <a:r>
              <a:rPr lang="en-US" altLang="en-US" dirty="0">
                <a:latin typeface="Verdana" panose="020B0604030504040204" pitchFamily="34" charset="0"/>
              </a:rPr>
              <a:t>you launch innovations in the relevant markets and segments at the right magnitude?</a:t>
            </a:r>
          </a:p>
          <a:p>
            <a:r>
              <a:rPr lang="en-US" altLang="en-US" b="1" dirty="0" smtClean="0">
                <a:solidFill>
                  <a:srgbClr val="3F8DE2"/>
                </a:solidFill>
                <a:latin typeface="Verdana" panose="020B0604030504040204" pitchFamily="34" charset="0"/>
              </a:rPr>
              <a:t>EXTEND</a:t>
            </a:r>
          </a:p>
          <a:p>
            <a:r>
              <a:rPr lang="en-US" altLang="en-US" dirty="0" smtClean="0">
                <a:latin typeface="Verdana" panose="020B0604030504040204" pitchFamily="34" charset="0"/>
              </a:rPr>
              <a:t>Do </a:t>
            </a:r>
            <a:r>
              <a:rPr lang="en-US" altLang="en-US" dirty="0">
                <a:latin typeface="Verdana" panose="020B0604030504040204" pitchFamily="34" charset="0"/>
              </a:rPr>
              <a:t>you win by creating and capitalizing on external networks?</a:t>
            </a:r>
          </a:p>
          <a:p>
            <a:r>
              <a:rPr lang="en-US" altLang="en-US" b="1" dirty="0" smtClean="0">
                <a:solidFill>
                  <a:srgbClr val="3F8DE2"/>
                </a:solidFill>
                <a:latin typeface="Verdana" panose="020B0604030504040204" pitchFamily="34" charset="0"/>
              </a:rPr>
              <a:t>MOBILIZE</a:t>
            </a:r>
          </a:p>
          <a:p>
            <a:r>
              <a:rPr lang="en-US" altLang="en-US" dirty="0" smtClean="0">
                <a:latin typeface="Verdana" panose="020B0604030504040204" pitchFamily="34" charset="0"/>
              </a:rPr>
              <a:t>Are </a:t>
            </a:r>
            <a:r>
              <a:rPr lang="en-US" altLang="en-US" dirty="0">
                <a:latin typeface="Verdana" panose="020B0604030504040204" pitchFamily="34" charset="0"/>
              </a:rPr>
              <a:t>your people motivated, rewarded, and organized to repeatedly innovate?</a:t>
            </a:r>
          </a:p>
          <a:p>
            <a:endParaRPr lang="en-US" dirty="0"/>
          </a:p>
        </p:txBody>
      </p:sp>
      <p:sp>
        <p:nvSpPr>
          <p:cNvPr id="6" name="Title 5"/>
          <p:cNvSpPr>
            <a:spLocks noGrp="1"/>
          </p:cNvSpPr>
          <p:nvPr>
            <p:ph type="title"/>
          </p:nvPr>
        </p:nvSpPr>
        <p:spPr/>
        <p:txBody>
          <a:bodyPr/>
          <a:lstStyle/>
          <a:p>
            <a:r>
              <a:rPr lang="en-US" altLang="en-US" dirty="0"/>
              <a:t>8 Essentials to Excel at Innovation</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8</a:t>
            </a:fld>
            <a:endParaRPr lang="en-US" dirty="0"/>
          </a:p>
        </p:txBody>
      </p:sp>
    </p:spTree>
    <p:extLst>
      <p:ext uri="{BB962C8B-B14F-4D97-AF65-F5344CB8AC3E}">
        <p14:creationId xmlns:p14="http://schemas.microsoft.com/office/powerpoint/2010/main" val="3888611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7013" y="5536290"/>
            <a:ext cx="8682404" cy="559710"/>
          </a:xfrm>
        </p:spPr>
        <p:txBody>
          <a:bodyPr/>
          <a:lstStyle/>
          <a:p>
            <a:r>
              <a:rPr lang="en-US" dirty="0" smtClean="0"/>
              <a:t>Top innovators master multiple essentials, and with variety across essentials.</a:t>
            </a:r>
            <a:endParaRPr lang="en-US" dirty="0"/>
          </a:p>
        </p:txBody>
      </p:sp>
      <p:sp>
        <p:nvSpPr>
          <p:cNvPr id="6" name="Title 5"/>
          <p:cNvSpPr>
            <a:spLocks noGrp="1"/>
          </p:cNvSpPr>
          <p:nvPr>
            <p:ph type="title"/>
          </p:nvPr>
        </p:nvSpPr>
        <p:spPr/>
        <p:txBody>
          <a:bodyPr/>
          <a:lstStyle/>
          <a:p>
            <a:r>
              <a:rPr lang="en-US" dirty="0" smtClean="0"/>
              <a:t>McKinsey Report on Innovation</a:t>
            </a:r>
            <a:endParaRPr lang="en-US" dirty="0"/>
          </a:p>
        </p:txBody>
      </p:sp>
      <p:sp>
        <p:nvSpPr>
          <p:cNvPr id="2" name="Slide Number Placeholder 1"/>
          <p:cNvSpPr>
            <a:spLocks noGrp="1"/>
          </p:cNvSpPr>
          <p:nvPr>
            <p:ph type="sldNum" sz="quarter" idx="11"/>
          </p:nvPr>
        </p:nvSpPr>
        <p:spPr/>
        <p:txBody>
          <a:bodyPr/>
          <a:lstStyle/>
          <a:p>
            <a:fld id="{F6F79CA1-B382-4F43-AD32-0B0E11510FDC}" type="slidenum">
              <a:rPr lang="en-US" smtClean="0"/>
              <a:pPr/>
              <a:t>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22" y="1227667"/>
            <a:ext cx="8682404" cy="4308623"/>
          </a:xfrm>
          <a:prstGeom prst="rect">
            <a:avLst/>
          </a:prstGeom>
        </p:spPr>
      </p:pic>
    </p:spTree>
    <p:extLst>
      <p:ext uri="{BB962C8B-B14F-4D97-AF65-F5344CB8AC3E}">
        <p14:creationId xmlns:p14="http://schemas.microsoft.com/office/powerpoint/2010/main" val="17648500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37141</TotalTime>
  <Words>2011</Words>
  <Application>Microsoft Office PowerPoint</Application>
  <PresentationFormat>On-screen Show (4:3)</PresentationFormat>
  <Paragraphs>208</Paragraphs>
  <Slides>18</Slides>
  <Notes>5</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18</vt:i4>
      </vt:variant>
    </vt:vector>
  </HeadingPairs>
  <TitlesOfParts>
    <vt:vector size="33" baseType="lpstr">
      <vt:lpstr>Arial</vt:lpstr>
      <vt:lpstr>Calibri</vt:lpstr>
      <vt:lpstr>Century Gothic</vt:lpstr>
      <vt:lpstr>Times New Roman</vt:lpstr>
      <vt:lpstr>Verdana</vt:lpstr>
      <vt:lpstr>Wingdings</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Knowledge Objectives</vt:lpstr>
      <vt:lpstr>Knowledge Objectives</vt:lpstr>
      <vt:lpstr>Knowledge Objectives</vt:lpstr>
      <vt:lpstr>Knowledge Objectives</vt:lpstr>
      <vt:lpstr>McKinsey Report on Innovation</vt:lpstr>
      <vt:lpstr>8 Essentials to Excel at Innovation</vt:lpstr>
      <vt:lpstr>8 Essentials to Excel at Innovation</vt:lpstr>
      <vt:lpstr>McKinsey Report on Innovation</vt:lpstr>
      <vt:lpstr>McKinsey Report on Innovation</vt:lpstr>
      <vt:lpstr>How to: ASPIRE</vt:lpstr>
      <vt:lpstr>How to: CHOOSE</vt:lpstr>
      <vt:lpstr>McKinsey Report on Innovation</vt:lpstr>
      <vt:lpstr>How to: DISCOVER</vt:lpstr>
      <vt:lpstr>How to: EVOLVE</vt:lpstr>
      <vt:lpstr>How to: EVOLVE</vt:lpstr>
      <vt:lpstr>Types of Innovators –  Essentials Needed</vt:lpstr>
      <vt:lpstr>Types of Innovators –  Essentials Needed</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paul.wojnicki</cp:lastModifiedBy>
  <cp:revision>603</cp:revision>
  <cp:lastPrinted>2014-07-29T20:42:09Z</cp:lastPrinted>
  <dcterms:created xsi:type="dcterms:W3CDTF">2013-11-01T14:42:31Z</dcterms:created>
  <dcterms:modified xsi:type="dcterms:W3CDTF">2018-10-16T13:04:40Z</dcterms:modified>
</cp:coreProperties>
</file>